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Quicksand"/>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Quicksand-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Quicksand-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g5b35a59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 name="Google Shape;32;g5b35a59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Presentation portions: </a:t>
            </a:r>
            <a:endParaRPr/>
          </a:p>
          <a:p>
            <a:pPr indent="0" lvl="0" marL="0" rtl="0" algn="l">
              <a:spcBef>
                <a:spcPts val="0"/>
              </a:spcBef>
              <a:spcAft>
                <a:spcPts val="0"/>
              </a:spcAft>
              <a:buNone/>
            </a:pPr>
            <a:r>
              <a:rPr lang="en"/>
              <a:t>Nathan 1-6</a:t>
            </a:r>
            <a:endParaRPr/>
          </a:p>
          <a:p>
            <a:pPr indent="0" lvl="0" marL="0" rtl="0" algn="l">
              <a:spcBef>
                <a:spcPts val="0"/>
              </a:spcBef>
              <a:spcAft>
                <a:spcPts val="0"/>
              </a:spcAft>
              <a:buNone/>
            </a:pPr>
            <a:r>
              <a:rPr lang="en"/>
              <a:t>Annemarie 7-10</a:t>
            </a:r>
            <a:endParaRPr/>
          </a:p>
          <a:p>
            <a:pPr indent="0" lvl="0" marL="0" rtl="0" algn="l">
              <a:spcBef>
                <a:spcPts val="0"/>
              </a:spcBef>
              <a:spcAft>
                <a:spcPts val="0"/>
              </a:spcAft>
              <a:buNone/>
            </a:pPr>
            <a:r>
              <a:rPr lang="en"/>
              <a:t>Nathan 11-12</a:t>
            </a:r>
            <a:endParaRPr/>
          </a:p>
          <a:p>
            <a:pPr indent="0" lvl="0" marL="0" rtl="0" algn="l">
              <a:spcBef>
                <a:spcPts val="0"/>
              </a:spcBef>
              <a:spcAft>
                <a:spcPts val="0"/>
              </a:spcAft>
              <a:buNone/>
            </a:pPr>
            <a:r>
              <a:rPr lang="en"/>
              <a:t>Annemarie 13-16</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1cfba0b2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1cfba0b2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91cfba0b2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91cfba0b2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First, it is important to see how many people are actually interested in the program. On our team, we send out interest forms to see how many kids will be </a:t>
            </a:r>
            <a:r>
              <a:rPr lang="en">
                <a:solidFill>
                  <a:schemeClr val="dk1"/>
                </a:solidFill>
              </a:rPr>
              <a:t>participating in the program.</a:t>
            </a:r>
            <a:r>
              <a:rPr lang="en">
                <a:solidFill>
                  <a:schemeClr val="dk1"/>
                </a:solidFill>
              </a:rPr>
              <a:t> The forms are sent out in emails and are also in qr code on the </a:t>
            </a:r>
            <a:r>
              <a:rPr lang="en">
                <a:solidFill>
                  <a:schemeClr val="dk1"/>
                </a:solidFill>
              </a:rPr>
              <a:t>flyers we distribute.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have a form for individual students who are interested in robotics but don’t know which team they will be on yet.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also have a form for premade teams that already know that they will be participating together for the season (mainly returning teams).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Premade teams are essentially already completed, and there isn’t much you need to do with them in terms of creating teams, as they already have a group of kids and a parent coach.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have them fill out a form so that we can add them to our parent coach email list and team database! </a:t>
            </a:r>
            <a:endParaRPr>
              <a:solidFill>
                <a:schemeClr val="dk1"/>
              </a:solidFill>
            </a:endParaRPr>
          </a:p>
          <a:p>
            <a:pPr indent="-317500" lvl="0" marL="457200" rtl="0" algn="l">
              <a:spcBef>
                <a:spcPts val="0"/>
              </a:spcBef>
              <a:spcAft>
                <a:spcPts val="0"/>
              </a:spcAft>
              <a:buClr>
                <a:schemeClr val="dk1"/>
              </a:buClr>
              <a:buSzPts val="1400"/>
              <a:buChar char="●"/>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92d89117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92d8911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91cfba0b24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91cfba0b24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1cfba0b24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1cfba0b24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Setup</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Make sure to start early, so if problems occur you have enough time to fix them </a:t>
            </a:r>
            <a:r>
              <a:rPr lang="en">
                <a:solidFill>
                  <a:schemeClr val="dk1"/>
                </a:solidFill>
              </a:rPr>
              <a:t>before</a:t>
            </a:r>
            <a:r>
              <a:rPr lang="en">
                <a:solidFill>
                  <a:schemeClr val="dk1"/>
                </a:solidFill>
              </a:rPr>
              <a:t> the event actually starts!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You also want to make sure that you already have a plan for setup </a:t>
            </a:r>
            <a:r>
              <a:rPr lang="en">
                <a:solidFill>
                  <a:schemeClr val="dk1"/>
                </a:solidFill>
              </a:rPr>
              <a:t>before</a:t>
            </a:r>
            <a:r>
              <a:rPr lang="en">
                <a:solidFill>
                  <a:schemeClr val="dk1"/>
                </a:solidFill>
              </a:rPr>
              <a:t> you actually begin setting up. This helps keep everyone on the same page, and also makes the whole setup </a:t>
            </a:r>
            <a:r>
              <a:rPr lang="en">
                <a:solidFill>
                  <a:schemeClr val="dk1"/>
                </a:solidFill>
              </a:rPr>
              <a:t>process</a:t>
            </a:r>
            <a:r>
              <a:rPr lang="en">
                <a:solidFill>
                  <a:schemeClr val="dk1"/>
                </a:solidFill>
              </a:rPr>
              <a:t> much more </a:t>
            </a:r>
            <a:r>
              <a:rPr lang="en">
                <a:solidFill>
                  <a:schemeClr val="dk1"/>
                </a:solidFill>
              </a:rPr>
              <a:t>efficient</a:t>
            </a:r>
            <a:r>
              <a:rPr lang="en">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You want to have designated volunteer roles, so people know exactly what they are doing. Designated roles help keep things organized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have “leads” of certain roles (lead queuer, lead field reset, etc.) who are more </a:t>
            </a:r>
            <a:r>
              <a:rPr lang="en">
                <a:solidFill>
                  <a:schemeClr val="dk1"/>
                </a:solidFill>
              </a:rPr>
              <a:t>responsible</a:t>
            </a:r>
            <a:r>
              <a:rPr lang="en">
                <a:solidFill>
                  <a:schemeClr val="dk1"/>
                </a:solidFill>
              </a:rPr>
              <a:t> and can help to keep track of other </a:t>
            </a:r>
            <a:r>
              <a:rPr lang="en">
                <a:solidFill>
                  <a:schemeClr val="dk1"/>
                </a:solidFill>
              </a:rPr>
              <a:t>volunteers</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Helps to keep everyone on task!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You also want to make sure you have a schedule. With a schedule you can make sure that you are staying on track and have time to fit everything in!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schedule sometimes will go off track; thats ok! If its off track, try to pinpoint what is slowing down the event and adjust accordingly </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(example of queuers being slow for our DYR tournament)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91cfba0b2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91cfba0b2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Documentation is one of the most important factors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Good documentation allows for people who have never run the league before to understand how the system is run</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Document what went well, but also any document any </a:t>
            </a:r>
            <a:r>
              <a:rPr lang="en">
                <a:solidFill>
                  <a:schemeClr val="dk1"/>
                </a:solidFill>
              </a:rPr>
              <a:t>struggles</a:t>
            </a:r>
            <a:r>
              <a:rPr lang="en">
                <a:solidFill>
                  <a:schemeClr val="dk1"/>
                </a:solidFill>
              </a:rPr>
              <a:t> you might have faced.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Documentation is especially important because leadership changes over the years </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New leaders should be able to continue to build upon the system, not have to start from scratch every year</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On our team, the coordinators tend to switch each year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This means that each year the new coordinator has to learn how to run the league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Communication is especially important</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Previous lead teaches/provides resources for new lead to build upon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You also want to collect feedback about the program</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Can be from people participating in the program, but also the volunteers!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This helps you figure out what </a:t>
            </a:r>
            <a:r>
              <a:rPr lang="en">
                <a:solidFill>
                  <a:schemeClr val="dk1"/>
                </a:solidFill>
              </a:rPr>
              <a:t>could be improved next year/what went well</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5d07b93115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5d07b93115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b35a59f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35a59f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25d07b93115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25d07b93115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5b35a59f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 name="Google Shape;45;g5b35a59f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get students interested in robotics: </a:t>
            </a:r>
            <a:endParaRPr/>
          </a:p>
          <a:p>
            <a:pPr indent="-317500" lvl="0" marL="457200" rtl="0" algn="l">
              <a:spcBef>
                <a:spcPts val="0"/>
              </a:spcBef>
              <a:spcAft>
                <a:spcPts val="0"/>
              </a:spcAft>
              <a:buSzPts val="1400"/>
              <a:buChar char="●"/>
            </a:pPr>
            <a:r>
              <a:rPr lang="en"/>
              <a:t>Hold robot demos, where you demonstrate how your team’s robot works – kids are often excited when they see robots the same size as them</a:t>
            </a:r>
            <a:endParaRPr/>
          </a:p>
          <a:p>
            <a:pPr indent="-317500" lvl="1" marL="914400" rtl="0" algn="l">
              <a:spcBef>
                <a:spcPts val="0"/>
              </a:spcBef>
              <a:spcAft>
                <a:spcPts val="0"/>
              </a:spcAft>
              <a:buSzPts val="1400"/>
              <a:buChar char="○"/>
            </a:pPr>
            <a:r>
              <a:rPr lang="en"/>
              <a:t>Even better when they can interact with the robots; like 2022 robots could shoot the balls and the kids could run and catch them</a:t>
            </a:r>
            <a:endParaRPr/>
          </a:p>
          <a:p>
            <a:pPr indent="-317500" lvl="0" marL="457200" rtl="0" algn="l">
              <a:spcBef>
                <a:spcPts val="0"/>
              </a:spcBef>
              <a:spcAft>
                <a:spcPts val="0"/>
              </a:spcAft>
              <a:buSzPts val="1400"/>
              <a:buChar char="●"/>
            </a:pPr>
            <a:r>
              <a:rPr lang="en">
                <a:solidFill>
                  <a:schemeClr val="dk1"/>
                </a:solidFill>
              </a:rPr>
              <a:t>We have a booth at our local farmer’s market, and we typically have a small section of our booth set up so kids can drive a VEX IQ robot around – kids usually get really interested in driving the robot, especially if you set up a some sort of small challenge for them to complete.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Passing out flyers is always a good way to spread the word about your program</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We pass out flyers at our RoboCamps and also at our local schools so we can ensure that people who are interested in robotics know about our program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We send out a lot of information about our youth league through email. We also have a mailing list that parents can join where we send a lot of information about all of our youth robotics programs.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1cfba0b24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1cfba0b2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It is important to keep in mind which age group will be participating in the league</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Younger kids tend to have more behavioral issues, and also have shorter attention spans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Older kids may find certain aspects “too easy” and get bored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Kids of different ages tend to not work very well together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Important to keep this in mind when creating teams</a:t>
            </a:r>
            <a:endParaRPr>
              <a:solidFill>
                <a:schemeClr val="dk1"/>
              </a:solidFill>
            </a:endParaRPr>
          </a:p>
          <a:p>
            <a:pPr indent="-317500" lvl="0" marL="457200" rtl="0" algn="l">
              <a:spcBef>
                <a:spcPts val="0"/>
              </a:spcBef>
              <a:spcAft>
                <a:spcPts val="0"/>
              </a:spcAft>
              <a:buClr>
                <a:schemeClr val="dk1"/>
              </a:buClr>
              <a:buSzPts val="1400"/>
              <a:buChar char="●"/>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1cfba0b2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91cfba0b2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We suggest that 2+ people are in charge of managing and organizing the league, as it is a big task for just one person.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On our team, we have 2 people running the league; one creates and manages teams and the other one runs the events.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First you will need to find people on your team who are willing to be coordinators for the league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On our team we have a nomination form where we can nominate someone on the team that we think would be good at the job, and then our team captains interview those candidates and then </a:t>
            </a:r>
            <a:r>
              <a:rPr lang="en">
                <a:solidFill>
                  <a:schemeClr val="dk1"/>
                </a:solidFill>
              </a:rPr>
              <a:t>decide</a:t>
            </a:r>
            <a:r>
              <a:rPr lang="en">
                <a:solidFill>
                  <a:schemeClr val="dk1"/>
                </a:solidFill>
              </a:rPr>
              <a:t> on who will be the coordinator(s).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You will also need adult collaborators – this could be some of your team’s mentors or parents that are interested in helping out</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The adults will handle the money, permits, and if necessary coordinate with the school district (like in the case of field trip forms)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91cfba0b2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91cfba0b2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Nathan is 1-6</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91cfba0b24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91cfba0b24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Volunteers are critical in big programs like a youth league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It is nearly impossible to run the whole program yourself, especially if you hold competitions or tournaments that require a lot of people to run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There are a variety of ways you can recruit volunteers.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One common way is having members on your team volunteer. On our team, team members are required to help volunteer in various parts of the youth robotics program, we will cover that more later.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You can also post notices or send out emails to see if any students from your school </a:t>
            </a:r>
            <a:r>
              <a:rPr lang="en">
                <a:solidFill>
                  <a:schemeClr val="dk1"/>
                </a:solidFill>
              </a:rPr>
              <a:t>might</a:t>
            </a:r>
            <a:r>
              <a:rPr lang="en">
                <a:solidFill>
                  <a:schemeClr val="dk1"/>
                </a:solidFill>
              </a:rPr>
              <a:t> be interested in </a:t>
            </a:r>
            <a:r>
              <a:rPr lang="en">
                <a:solidFill>
                  <a:schemeClr val="dk1"/>
                </a:solidFill>
              </a:rPr>
              <a:t>helping</a:t>
            </a:r>
            <a:r>
              <a:rPr lang="en">
                <a:solidFill>
                  <a:schemeClr val="dk1"/>
                </a:solidFill>
              </a:rPr>
              <a:t> out!</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It is also important to train your volunteers, so they know what they need to do.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Hands-on training is especially important. In some cases you can’t give hands-on </a:t>
            </a:r>
            <a:r>
              <a:rPr lang="en">
                <a:solidFill>
                  <a:schemeClr val="dk1"/>
                </a:solidFill>
              </a:rPr>
              <a:t>training</a:t>
            </a:r>
            <a:r>
              <a:rPr lang="en">
                <a:solidFill>
                  <a:schemeClr val="dk1"/>
                </a:solidFill>
              </a:rPr>
              <a:t>, but hands-on training really does help to give volunteers a better understanding of what their job is, and also decreases the </a:t>
            </a:r>
            <a:r>
              <a:rPr lang="en">
                <a:solidFill>
                  <a:schemeClr val="dk1"/>
                </a:solidFill>
              </a:rPr>
              <a:t>likelihood</a:t>
            </a:r>
            <a:r>
              <a:rPr lang="en">
                <a:solidFill>
                  <a:schemeClr val="dk1"/>
                </a:solidFill>
              </a:rPr>
              <a:t> of later confusion.  </a:t>
            </a:r>
            <a:endParaRPr>
              <a:solidFill>
                <a:schemeClr val="dk1"/>
              </a:solidFill>
            </a:endParaRPr>
          </a:p>
          <a:p>
            <a:pPr indent="-317500" lvl="2" marL="1371600" rtl="0" algn="l">
              <a:spcBef>
                <a:spcPts val="0"/>
              </a:spcBef>
              <a:spcAft>
                <a:spcPts val="0"/>
              </a:spcAft>
              <a:buClr>
                <a:schemeClr val="dk1"/>
              </a:buClr>
              <a:buSzPts val="1400"/>
              <a:buChar char="■"/>
            </a:pPr>
            <a:r>
              <a:rPr lang="en">
                <a:solidFill>
                  <a:schemeClr val="dk1"/>
                </a:solidFill>
              </a:rPr>
              <a:t>Examples: helping to sort robot kits, practicing building robots, etc.</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Communication is really important!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Clear communication leads to less confusion, making everything run smoother!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It’s good to be strict, but also make sure to have a good relationship with the volunteers</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You want to make sure that all your volunteers are able to tell you if there is a problem, they won’t talk to you if they are uncomfortable or scared of talking to you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91cfba0b2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91cfba0b2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No matter how bad a parent is behaving, it is </a:t>
            </a:r>
            <a:r>
              <a:rPr lang="en">
                <a:solidFill>
                  <a:schemeClr val="dk1"/>
                </a:solidFill>
              </a:rPr>
              <a:t>extremely</a:t>
            </a:r>
            <a:r>
              <a:rPr lang="en">
                <a:solidFill>
                  <a:schemeClr val="dk1"/>
                </a:solidFill>
              </a:rPr>
              <a:t> important to remain polite and </a:t>
            </a:r>
            <a:r>
              <a:rPr lang="en">
                <a:solidFill>
                  <a:schemeClr val="dk1"/>
                </a:solidFill>
              </a:rPr>
              <a:t>respectful!</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Be the better person</a:t>
            </a:r>
            <a:endParaRPr>
              <a:solidFill>
                <a:schemeClr val="dk1"/>
              </a:solidFill>
            </a:endParaRPr>
          </a:p>
          <a:p>
            <a:pPr indent="-317500" lvl="1" marL="914400" rtl="0" algn="l">
              <a:spcBef>
                <a:spcPts val="0"/>
              </a:spcBef>
              <a:spcAft>
                <a:spcPts val="0"/>
              </a:spcAft>
              <a:buClr>
                <a:schemeClr val="dk1"/>
              </a:buClr>
              <a:buSzPts val="1400"/>
              <a:buChar char="○"/>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If the issue gets out of hand, contact an adult supervisor</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Let another adult handle the situation</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If parents are very demanding, make sure you have set boundaries! If you always give in, they will always demand more.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Remember that it’s ok to say no!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Also, try looking at things from their perspective. </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Parents are often stressed and paranoid about ensuring that their kids have a good experience, so try to keep that in mind when talking to them!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91cfba0b2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91cfba0b2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a:solidFill>
                  <a:schemeClr val="dk1"/>
                </a:solidFill>
              </a:rPr>
              <a:t>Similarly to </a:t>
            </a:r>
            <a:r>
              <a:rPr lang="en">
                <a:solidFill>
                  <a:schemeClr val="dk1"/>
                </a:solidFill>
              </a:rPr>
              <a:t>dealing with parents, make sure you are always polite and respectful! Keep in mind that these are young kids that likely aren’t very mature.</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Also make sure to be patient. Younger kids tend to have shorter attention spans and also get distracted very frequently.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Don’t lose your temper in front of the little kids.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Most parents know their children best, especially how to deal with them. If a child is being extremely problematic, let their parents know – the parents can talk to their child about it, which often helps to reduce the issue.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If even after the parents get involved the child is still an issue, make it clear to both the child and their parents that there are consequences (something like a 2-warning  system)</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Make sure to keep in mind that they are not as mature as you, so they might act out a lot. Be patient with them</a:t>
            </a:r>
            <a:endParaRPr>
              <a:solidFill>
                <a:schemeClr val="dk1"/>
              </a:solidFill>
            </a:endParaRPr>
          </a:p>
          <a:p>
            <a:pPr indent="-317500" lvl="1" marL="914400" rtl="0" algn="l">
              <a:spcBef>
                <a:spcPts val="0"/>
              </a:spcBef>
              <a:spcAft>
                <a:spcPts val="0"/>
              </a:spcAft>
              <a:buClr>
                <a:schemeClr val="dk1"/>
              </a:buClr>
              <a:buSzPts val="1400"/>
              <a:buChar char="○"/>
            </a:pPr>
            <a:r>
              <a:rPr lang="en">
                <a:solidFill>
                  <a:schemeClr val="dk1"/>
                </a:solidFill>
              </a:rPr>
              <a:t>Also remember that they are there to learn, not just be told what to do! Make sure that no one is telling them exactly what to do, they should be coming up with solutions and ideas themselves!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Be firm with them, but don’t be mean.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85800" y="1583342"/>
            <a:ext cx="7772400" cy="1159856"/>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1" name="Google Shape;11;p2"/>
          <p:cNvSpPr txBox="1"/>
          <p:nvPr>
            <p:ph idx="1" type="subTitle"/>
          </p:nvPr>
        </p:nvSpPr>
        <p:spPr>
          <a:xfrm>
            <a:off x="685800" y="2840054"/>
            <a:ext cx="7772400" cy="784738"/>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
        <p:nvSpPr>
          <p:cNvPr id="12" name="Google Shape;12;p2"/>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 name="Google Shape;15;p3"/>
          <p:cNvSpPr txBox="1"/>
          <p:nvPr>
            <p:ph idx="1" type="body"/>
          </p:nvPr>
        </p:nvSpPr>
        <p:spPr>
          <a:xfrm>
            <a:off x="457200" y="1200150"/>
            <a:ext cx="8229600"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6" name="Google Shape;16;p3"/>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4"/>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9" name="Google Shape;19;p4"/>
          <p:cNvSpPr txBox="1"/>
          <p:nvPr>
            <p:ph idx="1" type="body"/>
          </p:nvPr>
        </p:nvSpPr>
        <p:spPr>
          <a:xfrm>
            <a:off x="457200" y="1200150"/>
            <a:ext cx="3994526"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0" name="Google Shape;20;p4"/>
          <p:cNvSpPr txBox="1"/>
          <p:nvPr>
            <p:ph idx="2" type="body"/>
          </p:nvPr>
        </p:nvSpPr>
        <p:spPr>
          <a:xfrm>
            <a:off x="4692274" y="1200150"/>
            <a:ext cx="3994526" cy="3725681"/>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1" name="Google Shape;21;p4"/>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type="title"/>
          </p:nvPr>
        </p:nvSpPr>
        <p:spPr>
          <a:xfrm>
            <a:off x="457200" y="205978"/>
            <a:ext cx="8229600" cy="85725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4" name="Google Shape;24;p5"/>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 name="Shape 25"/>
        <p:cNvGrpSpPr/>
        <p:nvPr/>
      </p:nvGrpSpPr>
      <p:grpSpPr>
        <a:xfrm>
          <a:off x="0" y="0"/>
          <a:ext cx="0" cy="0"/>
          <a:chOff x="0" y="0"/>
          <a:chExt cx="0" cy="0"/>
        </a:xfrm>
      </p:grpSpPr>
      <p:sp>
        <p:nvSpPr>
          <p:cNvPr id="26" name="Google Shape;26;p6"/>
          <p:cNvSpPr txBox="1"/>
          <p:nvPr>
            <p:ph idx="1" type="body"/>
          </p:nvPr>
        </p:nvSpPr>
        <p:spPr>
          <a:xfrm>
            <a:off x="457200" y="4406309"/>
            <a:ext cx="8229600" cy="51952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27" name="Google Shape;27;p6"/>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7"/>
          <p:cNvSpPr txBox="1"/>
          <p:nvPr>
            <p:ph idx="12" type="sldNum"/>
          </p:nvPr>
        </p:nvSpPr>
        <p:spPr>
          <a:xfrm>
            <a:off x="8556791" y="4749851"/>
            <a:ext cx="548700" cy="393525"/>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25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457200" y="1200150"/>
            <a:ext cx="8229600" cy="3725681"/>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
        <p:nvSpPr>
          <p:cNvPr id="8" name="Google Shape;8;p1"/>
          <p:cNvSpPr txBox="1"/>
          <p:nvPr>
            <p:ph idx="12" type="sldNum"/>
          </p:nvPr>
        </p:nvSpPr>
        <p:spPr>
          <a:xfrm>
            <a:off x="8556791" y="4749851"/>
            <a:ext cx="548700" cy="393525"/>
          </a:xfrm>
          <a:prstGeom prst="rect">
            <a:avLst/>
          </a:prstGeom>
          <a:noFill/>
          <a:ln>
            <a:noFill/>
          </a:ln>
        </p:spPr>
        <p:txBody>
          <a:bodyPr anchorCtr="0" anchor="ctr"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85275" y="1820279"/>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Quicksand"/>
                <a:ea typeface="Quicksand"/>
                <a:cs typeface="Quicksand"/>
                <a:sym typeface="Quicksand"/>
              </a:rPr>
              <a:t>Citrus Circuits </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rPr b="0" lang="en" sz="3000">
                <a:solidFill>
                  <a:srgbClr val="5BE300"/>
                </a:solidFill>
                <a:latin typeface="Quicksand"/>
                <a:ea typeface="Quicksand"/>
                <a:cs typeface="Quicksand"/>
                <a:sym typeface="Quicksand"/>
              </a:rPr>
              <a:t>Fall Workshop Series</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t/>
            </a:r>
            <a:endParaRPr b="0" sz="3000">
              <a:solidFill>
                <a:srgbClr val="FFFFFF"/>
              </a:solidFill>
              <a:latin typeface="Quicksand"/>
              <a:ea typeface="Quicksand"/>
              <a:cs typeface="Quicksand"/>
              <a:sym typeface="Quicksand"/>
            </a:endParaRPr>
          </a:p>
        </p:txBody>
      </p:sp>
      <p:sp>
        <p:nvSpPr>
          <p:cNvPr id="35" name="Google Shape;35;p8"/>
          <p:cNvSpPr txBox="1"/>
          <p:nvPr/>
        </p:nvSpPr>
        <p:spPr>
          <a:xfrm>
            <a:off x="1119450" y="2118750"/>
            <a:ext cx="6905100" cy="9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FFFFFF"/>
                </a:solidFill>
                <a:latin typeface="Quicksand"/>
                <a:ea typeface="Quicksand"/>
                <a:cs typeface="Quicksand"/>
                <a:sym typeface="Quicksand"/>
              </a:rPr>
              <a:t>Youth STEM Education</a:t>
            </a:r>
            <a:endParaRPr sz="4800">
              <a:solidFill>
                <a:srgbClr val="FFFFFF"/>
              </a:solidFill>
              <a:latin typeface="Quicksand"/>
              <a:ea typeface="Quicksand"/>
              <a:cs typeface="Quicksand"/>
              <a:sym typeface="Quicksand"/>
            </a:endParaRPr>
          </a:p>
        </p:txBody>
      </p:sp>
      <p:sp>
        <p:nvSpPr>
          <p:cNvPr id="36" name="Google Shape;36;p8"/>
          <p:cNvSpPr txBox="1"/>
          <p:nvPr/>
        </p:nvSpPr>
        <p:spPr>
          <a:xfrm>
            <a:off x="2670625" y="3165075"/>
            <a:ext cx="38589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by Nathan and Annemarie (1678)</a:t>
            </a:r>
            <a:endParaRPr sz="1800">
              <a:solidFill>
                <a:srgbClr val="FFFFFF"/>
              </a:solidFill>
              <a:latin typeface="Quicksand"/>
              <a:ea typeface="Quicksand"/>
              <a:cs typeface="Quicksand"/>
              <a:sym typeface="Quicksa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7"/>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The Importance of Organization</a:t>
            </a:r>
            <a:endParaRPr sz="3600">
              <a:solidFill>
                <a:srgbClr val="FFFFFF"/>
              </a:solidFill>
              <a:latin typeface="Quicksand"/>
              <a:ea typeface="Quicksand"/>
              <a:cs typeface="Quicksand"/>
              <a:sym typeface="Quicksand"/>
            </a:endParaRPr>
          </a:p>
        </p:txBody>
      </p:sp>
      <p:sp>
        <p:nvSpPr>
          <p:cNvPr id="92" name="Google Shape;92;p17"/>
          <p:cNvSpPr txBox="1"/>
          <p:nvPr/>
        </p:nvSpPr>
        <p:spPr>
          <a:xfrm>
            <a:off x="551250" y="1290650"/>
            <a:ext cx="80415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Stay organized</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Keep future coordinators in mind</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Documentation!!!</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Label materials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Plan well in advance</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Think from the perspective of parents &amp; students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What would be easiest for them?</a:t>
            </a:r>
            <a:endParaRPr sz="2400">
              <a:solidFill>
                <a:schemeClr val="lt1"/>
              </a:solidFill>
              <a:latin typeface="Quicksand"/>
              <a:ea typeface="Quicksand"/>
              <a:cs typeface="Quicksand"/>
              <a:sym typeface="Quicksa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8"/>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Make Teams</a:t>
            </a:r>
            <a:endParaRPr sz="3600">
              <a:solidFill>
                <a:srgbClr val="FFFFFF"/>
              </a:solidFill>
              <a:latin typeface="Quicksand"/>
              <a:ea typeface="Quicksand"/>
              <a:cs typeface="Quicksand"/>
              <a:sym typeface="Quicksand"/>
            </a:endParaRPr>
          </a:p>
        </p:txBody>
      </p:sp>
      <p:sp>
        <p:nvSpPr>
          <p:cNvPr id="98" name="Google Shape;98;p18"/>
          <p:cNvSpPr txBox="1"/>
          <p:nvPr/>
        </p:nvSpPr>
        <p:spPr>
          <a:xfrm>
            <a:off x="627450" y="1138250"/>
            <a:ext cx="70617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Interest</a:t>
            </a:r>
            <a:r>
              <a:rPr lang="en" sz="2400">
                <a:solidFill>
                  <a:schemeClr val="lt1"/>
                </a:solidFill>
                <a:latin typeface="Quicksand"/>
                <a:ea typeface="Quicksand"/>
                <a:cs typeface="Quicksand"/>
                <a:sym typeface="Quicksand"/>
              </a:rPr>
              <a:t> Forms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Individuals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Premade teams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Premade teams = basically complete</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Organization = crucial</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Keep things together!</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Update things frequently</a:t>
            </a:r>
            <a:endParaRPr sz="2400">
              <a:solidFill>
                <a:schemeClr val="lt1"/>
              </a:solidFill>
              <a:latin typeface="Quicksand"/>
              <a:ea typeface="Quicksand"/>
              <a:cs typeface="Quicksand"/>
              <a:sym typeface="Quicksand"/>
            </a:endParaRPr>
          </a:p>
          <a:p>
            <a:pPr indent="-381000" lvl="2" marL="13716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People drop out</a:t>
            </a:r>
            <a:endParaRPr sz="2400">
              <a:solidFill>
                <a:schemeClr val="lt1"/>
              </a:solidFill>
              <a:latin typeface="Quicksand"/>
              <a:ea typeface="Quicksand"/>
              <a:cs typeface="Quicksand"/>
              <a:sym typeface="Quicksand"/>
            </a:endParaRPr>
          </a:p>
          <a:p>
            <a:pPr indent="-381000" lvl="2" marL="13716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Availability changes</a:t>
            </a:r>
            <a:endParaRPr sz="2400">
              <a:solidFill>
                <a:schemeClr val="lt1"/>
              </a:solidFill>
              <a:latin typeface="Quicksand"/>
              <a:ea typeface="Quicksand"/>
              <a:cs typeface="Quicksand"/>
              <a:sym typeface="Quicksan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9"/>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Make Teams</a:t>
            </a:r>
            <a:endParaRPr sz="3600">
              <a:solidFill>
                <a:srgbClr val="FFFFFF"/>
              </a:solidFill>
              <a:latin typeface="Quicksand"/>
              <a:ea typeface="Quicksand"/>
              <a:cs typeface="Quicksand"/>
              <a:sym typeface="Quicksand"/>
            </a:endParaRPr>
          </a:p>
        </p:txBody>
      </p:sp>
      <p:sp>
        <p:nvSpPr>
          <p:cNvPr id="104" name="Google Shape;104;p19"/>
          <p:cNvSpPr txBox="1"/>
          <p:nvPr/>
        </p:nvSpPr>
        <p:spPr>
          <a:xfrm>
            <a:off x="551250" y="1138250"/>
            <a:ext cx="35337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When creating teams, consider:</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Friendships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Age</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Location</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Gender</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Parent volunteers (coaches) = limiting factor </a:t>
            </a:r>
            <a:endParaRPr sz="2400">
              <a:solidFill>
                <a:schemeClr val="lt1"/>
              </a:solidFill>
              <a:latin typeface="Quicksand"/>
              <a:ea typeface="Quicksand"/>
              <a:cs typeface="Quicksand"/>
              <a:sym typeface="Quicksand"/>
            </a:endParaRPr>
          </a:p>
        </p:txBody>
      </p:sp>
      <p:pic>
        <p:nvPicPr>
          <p:cNvPr id="105" name="Google Shape;105;p19"/>
          <p:cNvPicPr preferRelativeResize="0"/>
          <p:nvPr/>
        </p:nvPicPr>
        <p:blipFill>
          <a:blip r:embed="rId4">
            <a:alphaModFix/>
          </a:blip>
          <a:stretch>
            <a:fillRect/>
          </a:stretch>
        </p:blipFill>
        <p:spPr>
          <a:xfrm>
            <a:off x="4084950" y="1467725"/>
            <a:ext cx="4623826" cy="2551824"/>
          </a:xfrm>
          <a:prstGeom prst="rect">
            <a:avLst/>
          </a:prstGeom>
          <a:noFill/>
          <a:ln>
            <a:noFill/>
          </a:ln>
        </p:spPr>
      </p:pic>
      <p:sp>
        <p:nvSpPr>
          <p:cNvPr id="106" name="Google Shape;106;p19"/>
          <p:cNvSpPr txBox="1"/>
          <p:nvPr/>
        </p:nvSpPr>
        <p:spPr>
          <a:xfrm>
            <a:off x="4750921" y="4019550"/>
            <a:ext cx="32919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lt1"/>
                </a:solidFill>
                <a:latin typeface="Quicksand"/>
                <a:ea typeface="Quicksand"/>
                <a:cs typeface="Quicksand"/>
                <a:sym typeface="Quicksand"/>
              </a:rPr>
              <a:t>Example of how we sort our created teams</a:t>
            </a:r>
            <a:endParaRPr sz="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20"/>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Plan Events</a:t>
            </a:r>
            <a:endParaRPr sz="3600">
              <a:solidFill>
                <a:srgbClr val="FFFFFF"/>
              </a:solidFill>
              <a:latin typeface="Quicksand"/>
              <a:ea typeface="Quicksand"/>
              <a:cs typeface="Quicksand"/>
              <a:sym typeface="Quicksand"/>
            </a:endParaRPr>
          </a:p>
        </p:txBody>
      </p:sp>
      <p:sp>
        <p:nvSpPr>
          <p:cNvPr id="112" name="Google Shape;112;p20"/>
          <p:cNvSpPr txBox="1"/>
          <p:nvPr/>
        </p:nvSpPr>
        <p:spPr>
          <a:xfrm>
            <a:off x="551250" y="1251450"/>
            <a:ext cx="8041500" cy="3534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Who - more students, a few adults (judges). How many youth teams to invite?</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What - competition and practice fields, A/V, printer, power cords, floor protection, signs, etc.</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When - all day Saturday or Sunday. Start early for setup!</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Where - High School Gym or similar size. </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How much -$50 fee covers insurance, supplies and helps prevent no shows</a:t>
            </a:r>
            <a:endParaRPr sz="2400">
              <a:solidFill>
                <a:schemeClr val="lt1"/>
              </a:solidFill>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21"/>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Run Events</a:t>
            </a:r>
            <a:endParaRPr sz="3600">
              <a:solidFill>
                <a:srgbClr val="FFFFFF"/>
              </a:solidFill>
              <a:latin typeface="Quicksand"/>
              <a:ea typeface="Quicksand"/>
              <a:cs typeface="Quicksand"/>
              <a:sym typeface="Quicksand"/>
            </a:endParaRPr>
          </a:p>
        </p:txBody>
      </p:sp>
      <p:sp>
        <p:nvSpPr>
          <p:cNvPr id="118" name="Google Shape;118;p21"/>
          <p:cNvSpPr txBox="1"/>
          <p:nvPr/>
        </p:nvSpPr>
        <p:spPr>
          <a:xfrm>
            <a:off x="551250" y="1290650"/>
            <a:ext cx="42411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Setup</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Start early!</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Layout plan </a:t>
            </a:r>
            <a:r>
              <a:rPr lang="en" sz="2400">
                <a:solidFill>
                  <a:schemeClr val="lt1"/>
                </a:solidFill>
                <a:latin typeface="Quicksand"/>
                <a:ea typeface="Quicksand"/>
                <a:cs typeface="Quicksand"/>
                <a:sym typeface="Quicksand"/>
              </a:rPr>
              <a:t>before</a:t>
            </a:r>
            <a:r>
              <a:rPr lang="en" sz="2400">
                <a:solidFill>
                  <a:schemeClr val="lt1"/>
                </a:solidFill>
                <a:latin typeface="Quicksand"/>
                <a:ea typeface="Quicksand"/>
                <a:cs typeface="Quicksand"/>
                <a:sym typeface="Quicksand"/>
              </a:rPr>
              <a:t> day of event</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Designated volunteer roles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Have a set schedule</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Example outline → </a:t>
            </a:r>
            <a:endParaRPr sz="2400">
              <a:solidFill>
                <a:schemeClr val="lt1"/>
              </a:solidFill>
              <a:latin typeface="Quicksand"/>
              <a:ea typeface="Quicksand"/>
              <a:cs typeface="Quicksand"/>
              <a:sym typeface="Quicksand"/>
            </a:endParaRPr>
          </a:p>
        </p:txBody>
      </p:sp>
      <p:pic>
        <p:nvPicPr>
          <p:cNvPr id="119" name="Google Shape;119;p21"/>
          <p:cNvPicPr preferRelativeResize="0"/>
          <p:nvPr/>
        </p:nvPicPr>
        <p:blipFill rotWithShape="1">
          <a:blip r:embed="rId4">
            <a:alphaModFix/>
          </a:blip>
          <a:srcRect b="0" l="0" r="0" t="0"/>
          <a:stretch/>
        </p:blipFill>
        <p:spPr>
          <a:xfrm>
            <a:off x="5256350" y="1099450"/>
            <a:ext cx="2624700" cy="3495300"/>
          </a:xfrm>
          <a:prstGeom prst="roundRect">
            <a:avLst>
              <a:gd fmla="val 16667" name="adj"/>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2"/>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Maintain the League</a:t>
            </a:r>
            <a:endParaRPr sz="3600">
              <a:solidFill>
                <a:srgbClr val="FFFFFF"/>
              </a:solidFill>
              <a:latin typeface="Quicksand"/>
              <a:ea typeface="Quicksand"/>
              <a:cs typeface="Quicksand"/>
              <a:sym typeface="Quicksand"/>
            </a:endParaRPr>
          </a:p>
        </p:txBody>
      </p:sp>
      <p:sp>
        <p:nvSpPr>
          <p:cNvPr id="125" name="Google Shape;125;p22"/>
          <p:cNvSpPr txBox="1"/>
          <p:nvPr/>
        </p:nvSpPr>
        <p:spPr>
          <a:xfrm>
            <a:off x="551250" y="1290650"/>
            <a:ext cx="8054700" cy="3249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Documentation!!!</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What went well</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What to improve</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Essential, especially if prior coordinator is graduating</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Transfer in leadership</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More communication = smoother process!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Collect feedback</a:t>
            </a:r>
            <a:endParaRPr sz="2400">
              <a:solidFill>
                <a:schemeClr val="lt1"/>
              </a:solidFill>
              <a:latin typeface="Quicksand"/>
              <a:ea typeface="Quicksand"/>
              <a:cs typeface="Quicksand"/>
              <a:sym typeface="Quicksa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23"/>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Feedback</a:t>
            </a:r>
            <a:endParaRPr sz="3600">
              <a:solidFill>
                <a:srgbClr val="FFFFFF"/>
              </a:solidFill>
              <a:latin typeface="Quicksand"/>
              <a:ea typeface="Quicksand"/>
              <a:cs typeface="Quicksand"/>
              <a:sym typeface="Quicksand"/>
            </a:endParaRPr>
          </a:p>
        </p:txBody>
      </p:sp>
      <p:pic>
        <p:nvPicPr>
          <p:cNvPr id="131" name="Google Shape;131;p23"/>
          <p:cNvPicPr preferRelativeResize="0"/>
          <p:nvPr/>
        </p:nvPicPr>
        <p:blipFill>
          <a:blip r:embed="rId4">
            <a:alphaModFix/>
          </a:blip>
          <a:stretch>
            <a:fillRect/>
          </a:stretch>
        </p:blipFill>
        <p:spPr>
          <a:xfrm>
            <a:off x="3071299" y="1297628"/>
            <a:ext cx="3001400" cy="3005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485275" y="1820279"/>
            <a:ext cx="8229600" cy="8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sz="3000">
                <a:solidFill>
                  <a:srgbClr val="5BE300"/>
                </a:solidFill>
                <a:latin typeface="Quicksand"/>
                <a:ea typeface="Quicksand"/>
                <a:cs typeface="Quicksand"/>
                <a:sym typeface="Quicksand"/>
              </a:rPr>
              <a:t>Citrus Circuits </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rPr b="0" lang="en" sz="3000">
                <a:solidFill>
                  <a:srgbClr val="5BE300"/>
                </a:solidFill>
                <a:latin typeface="Quicksand"/>
                <a:ea typeface="Quicksand"/>
                <a:cs typeface="Quicksand"/>
                <a:sym typeface="Quicksand"/>
              </a:rPr>
              <a:t>Fall Workshop Series</a:t>
            </a:r>
            <a:endParaRPr b="0" sz="3000">
              <a:solidFill>
                <a:srgbClr val="5BE300"/>
              </a:solidFill>
              <a:latin typeface="Quicksand"/>
              <a:ea typeface="Quicksand"/>
              <a:cs typeface="Quicksand"/>
              <a:sym typeface="Quicksand"/>
            </a:endParaRPr>
          </a:p>
          <a:p>
            <a:pPr indent="0" lvl="0" marL="0" rtl="0" algn="ctr">
              <a:spcBef>
                <a:spcPts val="0"/>
              </a:spcBef>
              <a:spcAft>
                <a:spcPts val="0"/>
              </a:spcAft>
              <a:buNone/>
            </a:pPr>
            <a:r>
              <a:t/>
            </a:r>
            <a:endParaRPr b="0" sz="3000">
              <a:solidFill>
                <a:srgbClr val="FFFFFF"/>
              </a:solidFill>
              <a:latin typeface="Quicksand"/>
              <a:ea typeface="Quicksand"/>
              <a:cs typeface="Quicksand"/>
              <a:sym typeface="Quicksand"/>
            </a:endParaRPr>
          </a:p>
        </p:txBody>
      </p:sp>
      <p:sp>
        <p:nvSpPr>
          <p:cNvPr id="137" name="Google Shape;137;p24"/>
          <p:cNvSpPr txBox="1"/>
          <p:nvPr/>
        </p:nvSpPr>
        <p:spPr>
          <a:xfrm>
            <a:off x="864000" y="2186796"/>
            <a:ext cx="7416000" cy="9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rgbClr val="FFFFFF"/>
                </a:solidFill>
                <a:latin typeface="Quicksand"/>
                <a:ea typeface="Quicksand"/>
                <a:cs typeface="Quicksand"/>
                <a:sym typeface="Quicksand"/>
              </a:rPr>
              <a:t>Contact us @</a:t>
            </a:r>
            <a:endParaRPr sz="3100">
              <a:solidFill>
                <a:srgbClr val="FFFFFF"/>
              </a:solidFill>
              <a:latin typeface="Quicksand"/>
              <a:ea typeface="Quicksand"/>
              <a:cs typeface="Quicksand"/>
              <a:sym typeface="Quicksand"/>
            </a:endParaRPr>
          </a:p>
          <a:p>
            <a:pPr indent="0" lvl="0" marL="0" rtl="0" algn="ctr">
              <a:spcBef>
                <a:spcPts val="0"/>
              </a:spcBef>
              <a:spcAft>
                <a:spcPts val="0"/>
              </a:spcAft>
              <a:buNone/>
            </a:pPr>
            <a:r>
              <a:rPr b="1" lang="en" sz="3100">
                <a:solidFill>
                  <a:srgbClr val="FFFFFF"/>
                </a:solidFill>
                <a:latin typeface="Quicksand"/>
                <a:ea typeface="Quicksand"/>
                <a:cs typeface="Quicksand"/>
                <a:sym typeface="Quicksand"/>
              </a:rPr>
              <a:t>davisyouthrobotics</a:t>
            </a:r>
            <a:r>
              <a:rPr b="1" lang="en" sz="3100">
                <a:solidFill>
                  <a:srgbClr val="FFFFFF"/>
                </a:solidFill>
                <a:latin typeface="Quicksand"/>
                <a:ea typeface="Quicksand"/>
                <a:cs typeface="Quicksand"/>
                <a:sym typeface="Quicksand"/>
              </a:rPr>
              <a:t>@citruscircuits.org</a:t>
            </a:r>
            <a:endParaRPr b="1" sz="3100">
              <a:solidFill>
                <a:srgbClr val="FFFFFF"/>
              </a:solidFill>
              <a:latin typeface="Quicksand"/>
              <a:ea typeface="Quicksand"/>
              <a:cs typeface="Quicksand"/>
              <a:sym typeface="Quicksand"/>
            </a:endParaRPr>
          </a:p>
        </p:txBody>
      </p:sp>
      <p:sp>
        <p:nvSpPr>
          <p:cNvPr id="138" name="Google Shape;138;p24"/>
          <p:cNvSpPr txBox="1"/>
          <p:nvPr/>
        </p:nvSpPr>
        <p:spPr>
          <a:xfrm>
            <a:off x="2808925" y="3313375"/>
            <a:ext cx="35823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Quicksand"/>
                <a:ea typeface="Quicksand"/>
                <a:cs typeface="Quicksand"/>
                <a:sym typeface="Quicksand"/>
              </a:rPr>
              <a:t>Thank You! Any Questions?</a:t>
            </a:r>
            <a:endParaRPr sz="1800">
              <a:solidFill>
                <a:srgbClr val="FFFFFF"/>
              </a:solidFill>
              <a:latin typeface="Quicksand"/>
              <a:ea typeface="Quicksand"/>
              <a:cs typeface="Quicksand"/>
              <a:sym typeface="Quicksa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 name="Shape 40"/>
        <p:cNvGrpSpPr/>
        <p:nvPr/>
      </p:nvGrpSpPr>
      <p:grpSpPr>
        <a:xfrm>
          <a:off x="0" y="0"/>
          <a:ext cx="0" cy="0"/>
          <a:chOff x="0" y="0"/>
          <a:chExt cx="0" cy="0"/>
        </a:xfrm>
      </p:grpSpPr>
      <p:sp>
        <p:nvSpPr>
          <p:cNvPr id="41" name="Google Shape;41;p9"/>
          <p:cNvSpPr txBox="1"/>
          <p:nvPr/>
        </p:nvSpPr>
        <p:spPr>
          <a:xfrm>
            <a:off x="800100" y="495850"/>
            <a:ext cx="75438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Outline</a:t>
            </a:r>
            <a:endParaRPr sz="3600">
              <a:solidFill>
                <a:srgbClr val="FFFFFF"/>
              </a:solidFill>
              <a:latin typeface="Quicksand"/>
              <a:ea typeface="Quicksand"/>
              <a:cs typeface="Quicksand"/>
              <a:sym typeface="Quicksand"/>
            </a:endParaRPr>
          </a:p>
        </p:txBody>
      </p:sp>
      <p:sp>
        <p:nvSpPr>
          <p:cNvPr id="42" name="Google Shape;42;p9"/>
          <p:cNvSpPr txBox="1"/>
          <p:nvPr/>
        </p:nvSpPr>
        <p:spPr>
          <a:xfrm>
            <a:off x="800100" y="1312243"/>
            <a:ext cx="5536500" cy="2682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Getting students interested</a:t>
            </a:r>
            <a:endParaRPr sz="2400">
              <a:solidFill>
                <a:schemeClr val="lt1"/>
              </a:solidFill>
              <a:latin typeface="Quicksand"/>
              <a:ea typeface="Quicksand"/>
              <a:cs typeface="Quicksand"/>
              <a:sym typeface="Quicksand"/>
            </a:endParaRPr>
          </a:p>
          <a:p>
            <a:pPr indent="-381000" lvl="0" marL="4572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General youth league structure</a:t>
            </a:r>
            <a:endParaRPr sz="2400">
              <a:solidFill>
                <a:schemeClr val="lt1"/>
              </a:solidFill>
              <a:latin typeface="Quicksand"/>
              <a:ea typeface="Quicksand"/>
              <a:cs typeface="Quicksand"/>
              <a:sym typeface="Quicksand"/>
            </a:endParaRPr>
          </a:p>
          <a:p>
            <a:pPr indent="-381000" lvl="0" marL="4572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Dealing with parents &amp; students</a:t>
            </a:r>
            <a:endParaRPr sz="2400">
              <a:solidFill>
                <a:schemeClr val="lt1"/>
              </a:solidFill>
              <a:latin typeface="Quicksand"/>
              <a:ea typeface="Quicksand"/>
              <a:cs typeface="Quicksand"/>
              <a:sym typeface="Quicksand"/>
            </a:endParaRPr>
          </a:p>
          <a:p>
            <a:pPr indent="-381000" lvl="0" marL="4572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How 1678 runs our youth league</a:t>
            </a:r>
            <a:endParaRPr sz="2400">
              <a:solidFill>
                <a:schemeClr val="lt1"/>
              </a:solidFill>
              <a:latin typeface="Quicksand"/>
              <a:ea typeface="Quicksand"/>
              <a:cs typeface="Quicksand"/>
              <a:sym typeface="Quicksand"/>
            </a:endParaRPr>
          </a:p>
          <a:p>
            <a:pPr indent="-381000" lvl="1" marL="9144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Making teams</a:t>
            </a:r>
            <a:endParaRPr sz="2400">
              <a:solidFill>
                <a:schemeClr val="lt1"/>
              </a:solidFill>
              <a:latin typeface="Quicksand"/>
              <a:ea typeface="Quicksand"/>
              <a:cs typeface="Quicksand"/>
              <a:sym typeface="Quicksand"/>
            </a:endParaRPr>
          </a:p>
          <a:p>
            <a:pPr indent="-381000" lvl="1" marL="9144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Running events</a:t>
            </a:r>
            <a:endParaRPr sz="2400">
              <a:solidFill>
                <a:schemeClr val="lt1"/>
              </a:solidFill>
              <a:latin typeface="Quicksand"/>
              <a:ea typeface="Quicksand"/>
              <a:cs typeface="Quicksand"/>
              <a:sym typeface="Quicksand"/>
            </a:endParaRPr>
          </a:p>
          <a:p>
            <a:pPr indent="-381000" lvl="0" marL="4572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Maintaining a youth league</a:t>
            </a:r>
            <a:endParaRPr sz="2400">
              <a:solidFill>
                <a:schemeClr val="lt1"/>
              </a:solidFill>
              <a:latin typeface="Quicksand"/>
              <a:ea typeface="Quicksand"/>
              <a:cs typeface="Quicksand"/>
              <a:sym typeface="Quicksa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 name="Shape 46"/>
        <p:cNvGrpSpPr/>
        <p:nvPr/>
      </p:nvGrpSpPr>
      <p:grpSpPr>
        <a:xfrm>
          <a:off x="0" y="0"/>
          <a:ext cx="0" cy="0"/>
          <a:chOff x="0" y="0"/>
          <a:chExt cx="0" cy="0"/>
        </a:xfrm>
      </p:grpSpPr>
      <p:pic>
        <p:nvPicPr>
          <p:cNvPr id="47" name="Google Shape;47;p10"/>
          <p:cNvPicPr preferRelativeResize="0"/>
          <p:nvPr/>
        </p:nvPicPr>
        <p:blipFill>
          <a:blip r:embed="rId4">
            <a:alphaModFix/>
          </a:blip>
          <a:stretch>
            <a:fillRect/>
          </a:stretch>
        </p:blipFill>
        <p:spPr>
          <a:xfrm>
            <a:off x="566572" y="1406349"/>
            <a:ext cx="4539300" cy="3027000"/>
          </a:xfrm>
          <a:prstGeom prst="roundRect">
            <a:avLst>
              <a:gd fmla="val 16667" name="adj"/>
            </a:avLst>
          </a:prstGeom>
          <a:noFill/>
          <a:ln>
            <a:noFill/>
          </a:ln>
        </p:spPr>
      </p:pic>
      <p:sp>
        <p:nvSpPr>
          <p:cNvPr id="48" name="Google Shape;48;p10"/>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Get Students Interested</a:t>
            </a:r>
            <a:endParaRPr sz="3600">
              <a:solidFill>
                <a:srgbClr val="FFFFFF"/>
              </a:solidFill>
              <a:latin typeface="Quicksand"/>
              <a:ea typeface="Quicksand"/>
              <a:cs typeface="Quicksand"/>
              <a:sym typeface="Quicksand"/>
            </a:endParaRPr>
          </a:p>
        </p:txBody>
      </p:sp>
      <p:sp>
        <p:nvSpPr>
          <p:cNvPr id="49" name="Google Shape;49;p10"/>
          <p:cNvSpPr txBox="1"/>
          <p:nvPr/>
        </p:nvSpPr>
        <p:spPr>
          <a:xfrm>
            <a:off x="5198050" y="1540695"/>
            <a:ext cx="3377700" cy="27282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0"/>
              </a:spcBef>
              <a:spcAft>
                <a:spcPts val="0"/>
              </a:spcAft>
              <a:buClr>
                <a:srgbClr val="FFFFFF"/>
              </a:buClr>
              <a:buSzPts val="2500"/>
              <a:buFont typeface="Quicksand"/>
              <a:buChar char="●"/>
            </a:pPr>
            <a:r>
              <a:rPr lang="en" sz="2500">
                <a:solidFill>
                  <a:srgbClr val="FFFFFF"/>
                </a:solidFill>
                <a:latin typeface="Quicksand"/>
                <a:ea typeface="Quicksand"/>
                <a:cs typeface="Quicksand"/>
                <a:sym typeface="Quicksand"/>
              </a:rPr>
              <a:t>Robot Demos</a:t>
            </a:r>
            <a:endParaRPr sz="2500">
              <a:solidFill>
                <a:srgbClr val="FFFFFF"/>
              </a:solidFill>
              <a:latin typeface="Quicksand"/>
              <a:ea typeface="Quicksand"/>
              <a:cs typeface="Quicksand"/>
              <a:sym typeface="Quicksand"/>
            </a:endParaRPr>
          </a:p>
          <a:p>
            <a:pPr indent="-387350" lvl="0" marL="457200" rtl="0" algn="l">
              <a:lnSpc>
                <a:spcPct val="115000"/>
              </a:lnSpc>
              <a:spcBef>
                <a:spcPts val="0"/>
              </a:spcBef>
              <a:spcAft>
                <a:spcPts val="0"/>
              </a:spcAft>
              <a:buClr>
                <a:srgbClr val="FFFFFF"/>
              </a:buClr>
              <a:buSzPts val="2500"/>
              <a:buFont typeface="Quicksand"/>
              <a:buChar char="●"/>
            </a:pPr>
            <a:r>
              <a:rPr lang="en" sz="2500">
                <a:solidFill>
                  <a:srgbClr val="FFFFFF"/>
                </a:solidFill>
                <a:latin typeface="Quicksand"/>
                <a:ea typeface="Quicksand"/>
                <a:cs typeface="Quicksand"/>
                <a:sym typeface="Quicksand"/>
              </a:rPr>
              <a:t>Farmer’s Market</a:t>
            </a:r>
            <a:endParaRPr sz="2500">
              <a:solidFill>
                <a:srgbClr val="FFFFFF"/>
              </a:solidFill>
              <a:latin typeface="Quicksand"/>
              <a:ea typeface="Quicksand"/>
              <a:cs typeface="Quicksand"/>
              <a:sym typeface="Quicksand"/>
            </a:endParaRPr>
          </a:p>
          <a:p>
            <a:pPr indent="-387350" lvl="0" marL="457200" rtl="0" algn="l">
              <a:lnSpc>
                <a:spcPct val="115000"/>
              </a:lnSpc>
              <a:spcBef>
                <a:spcPts val="0"/>
              </a:spcBef>
              <a:spcAft>
                <a:spcPts val="0"/>
              </a:spcAft>
              <a:buClr>
                <a:srgbClr val="FFFFFF"/>
              </a:buClr>
              <a:buSzPts val="2500"/>
              <a:buFont typeface="Quicksand"/>
              <a:buChar char="●"/>
            </a:pPr>
            <a:r>
              <a:rPr lang="en" sz="2500">
                <a:solidFill>
                  <a:srgbClr val="FFFFFF"/>
                </a:solidFill>
                <a:latin typeface="Quicksand"/>
                <a:ea typeface="Quicksand"/>
                <a:cs typeface="Quicksand"/>
                <a:sym typeface="Quicksand"/>
              </a:rPr>
              <a:t>Flyers</a:t>
            </a:r>
            <a:endParaRPr sz="2500">
              <a:solidFill>
                <a:srgbClr val="FFFFFF"/>
              </a:solidFill>
              <a:latin typeface="Quicksand"/>
              <a:ea typeface="Quicksand"/>
              <a:cs typeface="Quicksand"/>
              <a:sym typeface="Quicksand"/>
            </a:endParaRPr>
          </a:p>
          <a:p>
            <a:pPr indent="-387350" lvl="1" marL="914400" rtl="0" algn="l">
              <a:lnSpc>
                <a:spcPct val="115000"/>
              </a:lnSpc>
              <a:spcBef>
                <a:spcPts val="0"/>
              </a:spcBef>
              <a:spcAft>
                <a:spcPts val="0"/>
              </a:spcAft>
              <a:buClr>
                <a:srgbClr val="FFFFFF"/>
              </a:buClr>
              <a:buSzPts val="2500"/>
              <a:buFont typeface="Quicksand"/>
              <a:buChar char="○"/>
            </a:pPr>
            <a:r>
              <a:rPr lang="en" sz="2500">
                <a:solidFill>
                  <a:srgbClr val="FFFFFF"/>
                </a:solidFill>
                <a:latin typeface="Quicksand"/>
                <a:ea typeface="Quicksand"/>
                <a:cs typeface="Quicksand"/>
                <a:sym typeface="Quicksand"/>
              </a:rPr>
              <a:t>Schools</a:t>
            </a:r>
            <a:endParaRPr sz="2500">
              <a:solidFill>
                <a:srgbClr val="FFFFFF"/>
              </a:solidFill>
              <a:latin typeface="Quicksand"/>
              <a:ea typeface="Quicksand"/>
              <a:cs typeface="Quicksand"/>
              <a:sym typeface="Quicksand"/>
            </a:endParaRPr>
          </a:p>
          <a:p>
            <a:pPr indent="-387350" lvl="1" marL="914400" rtl="0" algn="l">
              <a:lnSpc>
                <a:spcPct val="115000"/>
              </a:lnSpc>
              <a:spcBef>
                <a:spcPts val="0"/>
              </a:spcBef>
              <a:spcAft>
                <a:spcPts val="0"/>
              </a:spcAft>
              <a:buClr>
                <a:srgbClr val="FFFFFF"/>
              </a:buClr>
              <a:buSzPts val="2500"/>
              <a:buFont typeface="Quicksand"/>
              <a:buChar char="○"/>
            </a:pPr>
            <a:r>
              <a:rPr lang="en" sz="2500">
                <a:solidFill>
                  <a:srgbClr val="FFFFFF"/>
                </a:solidFill>
                <a:latin typeface="Quicksand"/>
                <a:ea typeface="Quicksand"/>
                <a:cs typeface="Quicksand"/>
                <a:sym typeface="Quicksand"/>
              </a:rPr>
              <a:t>RoboCamps</a:t>
            </a:r>
            <a:endParaRPr sz="2500">
              <a:solidFill>
                <a:srgbClr val="FFFFFF"/>
              </a:solidFill>
              <a:latin typeface="Quicksand"/>
              <a:ea typeface="Quicksand"/>
              <a:cs typeface="Quicksand"/>
              <a:sym typeface="Quicksand"/>
            </a:endParaRPr>
          </a:p>
          <a:p>
            <a:pPr indent="-387350" lvl="0" marL="457200" rtl="0" algn="l">
              <a:lnSpc>
                <a:spcPct val="115000"/>
              </a:lnSpc>
              <a:spcBef>
                <a:spcPts val="0"/>
              </a:spcBef>
              <a:spcAft>
                <a:spcPts val="0"/>
              </a:spcAft>
              <a:buClr>
                <a:srgbClr val="FFFFFF"/>
              </a:buClr>
              <a:buSzPts val="2500"/>
              <a:buFont typeface="Quicksand"/>
              <a:buChar char="●"/>
            </a:pPr>
            <a:r>
              <a:rPr lang="en" sz="2500">
                <a:solidFill>
                  <a:srgbClr val="FFFFFF"/>
                </a:solidFill>
                <a:latin typeface="Quicksand"/>
                <a:ea typeface="Quicksand"/>
                <a:cs typeface="Quicksand"/>
                <a:sym typeface="Quicksand"/>
              </a:rPr>
              <a:t>Emails</a:t>
            </a:r>
            <a:endParaRPr sz="2500">
              <a:solidFill>
                <a:srgbClr val="FFFFFF"/>
              </a:solidFill>
              <a:latin typeface="Quicksand"/>
              <a:ea typeface="Quicksand"/>
              <a:cs typeface="Quicksand"/>
              <a:sym typeface="Quicksa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1"/>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Who?</a:t>
            </a:r>
            <a:endParaRPr sz="3600">
              <a:solidFill>
                <a:srgbClr val="FFFFFF"/>
              </a:solidFill>
              <a:latin typeface="Quicksand"/>
              <a:ea typeface="Quicksand"/>
              <a:cs typeface="Quicksand"/>
              <a:sym typeface="Quicksand"/>
            </a:endParaRPr>
          </a:p>
        </p:txBody>
      </p:sp>
      <p:sp>
        <p:nvSpPr>
          <p:cNvPr id="55" name="Google Shape;55;p11"/>
          <p:cNvSpPr txBox="1"/>
          <p:nvPr/>
        </p:nvSpPr>
        <p:spPr>
          <a:xfrm>
            <a:off x="551250" y="1309214"/>
            <a:ext cx="8041500" cy="2682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Which age group are you targeting?</a:t>
            </a:r>
            <a:endParaRPr sz="2400">
              <a:solidFill>
                <a:schemeClr val="lt1"/>
              </a:solidFill>
              <a:latin typeface="Quicksand"/>
              <a:ea typeface="Quicksand"/>
              <a:cs typeface="Quicksand"/>
              <a:sym typeface="Quicksand"/>
            </a:endParaRPr>
          </a:p>
          <a:p>
            <a:pPr indent="-381000" lvl="1" marL="9144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Younger kids (Elementary)</a:t>
            </a:r>
            <a:endParaRPr sz="2400">
              <a:solidFill>
                <a:schemeClr val="lt1"/>
              </a:solidFill>
              <a:latin typeface="Quicksand"/>
              <a:ea typeface="Quicksand"/>
              <a:cs typeface="Quicksand"/>
              <a:sym typeface="Quicksand"/>
            </a:endParaRPr>
          </a:p>
          <a:p>
            <a:pPr indent="-381000" lvl="2" marL="13716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More behavioral issues</a:t>
            </a:r>
            <a:endParaRPr sz="2400">
              <a:solidFill>
                <a:schemeClr val="lt1"/>
              </a:solidFill>
              <a:latin typeface="Quicksand"/>
              <a:ea typeface="Quicksand"/>
              <a:cs typeface="Quicksand"/>
              <a:sym typeface="Quicksand"/>
            </a:endParaRPr>
          </a:p>
          <a:p>
            <a:pPr indent="-381000" lvl="2" marL="13716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Shorter attention spans</a:t>
            </a:r>
            <a:endParaRPr sz="2400">
              <a:solidFill>
                <a:schemeClr val="lt1"/>
              </a:solidFill>
              <a:latin typeface="Quicksand"/>
              <a:ea typeface="Quicksand"/>
              <a:cs typeface="Quicksand"/>
              <a:sym typeface="Quicksand"/>
            </a:endParaRPr>
          </a:p>
          <a:p>
            <a:pPr indent="-381000" lvl="1" marL="9144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Older kids (Junior High)</a:t>
            </a:r>
            <a:endParaRPr sz="2400">
              <a:solidFill>
                <a:schemeClr val="lt1"/>
              </a:solidFill>
              <a:latin typeface="Quicksand"/>
              <a:ea typeface="Quicksand"/>
              <a:cs typeface="Quicksand"/>
              <a:sym typeface="Quicksand"/>
            </a:endParaRPr>
          </a:p>
          <a:p>
            <a:pPr indent="-381000" lvl="2" marL="13716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May get bored more easily</a:t>
            </a:r>
            <a:endParaRPr sz="2400">
              <a:solidFill>
                <a:schemeClr val="lt1"/>
              </a:solidFill>
              <a:latin typeface="Quicksand"/>
              <a:ea typeface="Quicksand"/>
              <a:cs typeface="Quicksand"/>
              <a:sym typeface="Quicksand"/>
            </a:endParaRPr>
          </a:p>
          <a:p>
            <a:pPr indent="-381000" lvl="0" marL="457200" rtl="0" algn="l">
              <a:lnSpc>
                <a:spcPct val="115000"/>
              </a:lnSpc>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Our league is targeted towards 8-14 year olds</a:t>
            </a:r>
            <a:endParaRPr sz="2400">
              <a:solidFill>
                <a:schemeClr val="lt1"/>
              </a:solidFill>
              <a:latin typeface="Quicksand"/>
              <a:ea typeface="Quicksand"/>
              <a:cs typeface="Quicksand"/>
              <a:sym typeface="Quicksa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2"/>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Who’s in Charge of the League?</a:t>
            </a:r>
            <a:endParaRPr sz="3600">
              <a:solidFill>
                <a:srgbClr val="FFFFFF"/>
              </a:solidFill>
              <a:latin typeface="Quicksand"/>
              <a:ea typeface="Quicksand"/>
              <a:cs typeface="Quicksand"/>
              <a:sym typeface="Quicksand"/>
            </a:endParaRPr>
          </a:p>
        </p:txBody>
      </p:sp>
      <p:sp>
        <p:nvSpPr>
          <p:cNvPr id="61" name="Google Shape;61;p12"/>
          <p:cNvSpPr txBox="1"/>
          <p:nvPr/>
        </p:nvSpPr>
        <p:spPr>
          <a:xfrm>
            <a:off x="551250" y="1290650"/>
            <a:ext cx="80415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Who will manage and organize the league?</a:t>
            </a:r>
            <a:endParaRPr sz="2400">
              <a:solidFill>
                <a:srgbClr val="FFFFFF"/>
              </a:solidFill>
              <a:latin typeface="Quicksand"/>
              <a:ea typeface="Quicksand"/>
              <a:cs typeface="Quicksand"/>
              <a:sym typeface="Quicksand"/>
            </a:endParaRPr>
          </a:p>
          <a:p>
            <a:pPr indent="-381000" lvl="1" marL="914400" rtl="0" algn="l">
              <a:spcBef>
                <a:spcPts val="0"/>
              </a:spcBef>
              <a:spcAft>
                <a:spcPts val="0"/>
              </a:spcAft>
              <a:buClr>
                <a:srgbClr val="FFFFFF"/>
              </a:buClr>
              <a:buSzPts val="2400"/>
              <a:buFont typeface="Quicksand"/>
              <a:buChar char="○"/>
            </a:pPr>
            <a:r>
              <a:rPr lang="en" sz="2400">
                <a:solidFill>
                  <a:srgbClr val="FFFFFF"/>
                </a:solidFill>
                <a:latin typeface="Quicksand"/>
                <a:ea typeface="Quicksand"/>
                <a:cs typeface="Quicksand"/>
                <a:sym typeface="Quicksand"/>
              </a:rPr>
              <a:t>Team member(s) </a:t>
            </a:r>
            <a:endParaRPr sz="2400">
              <a:solidFill>
                <a:srgbClr val="FFFFFF"/>
              </a:solidFill>
              <a:latin typeface="Quicksand"/>
              <a:ea typeface="Quicksand"/>
              <a:cs typeface="Quicksand"/>
              <a:sym typeface="Quicksand"/>
            </a:endParaRPr>
          </a:p>
          <a:p>
            <a:pPr indent="-381000" lvl="2" marL="13716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2+ people</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Find candidates who are willing to be coordinators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Adult collaborators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Help out the students when necessary</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Handle money, permits, coordinate with the school district, etc. </a:t>
            </a:r>
            <a:endParaRPr sz="2400">
              <a:solidFill>
                <a:schemeClr val="lt1"/>
              </a:solidFill>
              <a:latin typeface="Quicksand"/>
              <a:ea typeface="Quicksand"/>
              <a:cs typeface="Quicksand"/>
              <a:sym typeface="Quicksan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3"/>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Get Parent Volunteers</a:t>
            </a:r>
            <a:endParaRPr sz="3600">
              <a:solidFill>
                <a:srgbClr val="FFFFFF"/>
              </a:solidFill>
              <a:latin typeface="Quicksand"/>
              <a:ea typeface="Quicksand"/>
              <a:cs typeface="Quicksand"/>
              <a:sym typeface="Quicksand"/>
            </a:endParaRPr>
          </a:p>
        </p:txBody>
      </p:sp>
      <p:sp>
        <p:nvSpPr>
          <p:cNvPr id="67" name="Google Shape;67;p13"/>
          <p:cNvSpPr txBox="1"/>
          <p:nvPr/>
        </p:nvSpPr>
        <p:spPr>
          <a:xfrm>
            <a:off x="551250" y="1290650"/>
            <a:ext cx="80415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Some parts of the program are dependent on parent volunteers (coaches for </a:t>
            </a:r>
            <a:r>
              <a:rPr lang="en" sz="2400">
                <a:solidFill>
                  <a:schemeClr val="lt1"/>
                </a:solidFill>
                <a:latin typeface="Quicksand"/>
                <a:ea typeface="Quicksand"/>
                <a:cs typeface="Quicksand"/>
                <a:sym typeface="Quicksand"/>
              </a:rPr>
              <a:t>student</a:t>
            </a:r>
            <a:r>
              <a:rPr lang="en" sz="2400">
                <a:solidFill>
                  <a:schemeClr val="lt1"/>
                </a:solidFill>
                <a:latin typeface="Quicksand"/>
                <a:ea typeface="Quicksand"/>
                <a:cs typeface="Quicksand"/>
                <a:sym typeface="Quicksand"/>
              </a:rPr>
              <a:t> teams)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Ensure parents know that their child may not be able to have a team unless they </a:t>
            </a:r>
            <a:r>
              <a:rPr lang="en" sz="2400">
                <a:solidFill>
                  <a:schemeClr val="lt1"/>
                </a:solidFill>
                <a:latin typeface="Quicksand"/>
                <a:ea typeface="Quicksand"/>
                <a:cs typeface="Quicksand"/>
                <a:sym typeface="Quicksand"/>
              </a:rPr>
              <a:t>volunteer</a:t>
            </a:r>
            <a:r>
              <a:rPr lang="en" sz="2400">
                <a:solidFill>
                  <a:schemeClr val="lt1"/>
                </a:solidFill>
                <a:latin typeface="Quicksand"/>
                <a:ea typeface="Quicksand"/>
                <a:cs typeface="Quicksand"/>
                <a:sym typeface="Quicksand"/>
              </a:rPr>
              <a:t> as a coach.</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Keep all old contact information and ask all of them whenever you need </a:t>
            </a:r>
            <a:r>
              <a:rPr lang="en" sz="2400">
                <a:solidFill>
                  <a:schemeClr val="lt1"/>
                </a:solidFill>
                <a:latin typeface="Quicksand"/>
                <a:ea typeface="Quicksand"/>
                <a:cs typeface="Quicksand"/>
                <a:sym typeface="Quicksand"/>
              </a:rPr>
              <a:t>volunteers. </a:t>
            </a:r>
            <a:endParaRPr sz="2400">
              <a:solidFill>
                <a:schemeClr val="lt1"/>
              </a:solidFill>
              <a:latin typeface="Quicksand"/>
              <a:ea typeface="Quicksand"/>
              <a:cs typeface="Quicksand"/>
              <a:sym typeface="Quicksa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4"/>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Volunteers</a:t>
            </a:r>
            <a:endParaRPr sz="3600">
              <a:solidFill>
                <a:srgbClr val="FFFFFF"/>
              </a:solidFill>
              <a:latin typeface="Quicksand"/>
              <a:ea typeface="Quicksand"/>
              <a:cs typeface="Quicksand"/>
              <a:sym typeface="Quicksand"/>
            </a:endParaRPr>
          </a:p>
        </p:txBody>
      </p:sp>
      <p:sp>
        <p:nvSpPr>
          <p:cNvPr id="73" name="Google Shape;73;p14"/>
          <p:cNvSpPr txBox="1"/>
          <p:nvPr/>
        </p:nvSpPr>
        <p:spPr>
          <a:xfrm>
            <a:off x="475050" y="1156522"/>
            <a:ext cx="45741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Volunteers are essential</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Don’t do it all yourself!</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Recruit volunteers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Members of your team</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Other students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rgbClr val="FFFFFF"/>
              </a:buClr>
              <a:buSzPts val="2400"/>
              <a:buFont typeface="Quicksand"/>
              <a:buChar char="●"/>
            </a:pPr>
            <a:r>
              <a:rPr lang="en" sz="2400">
                <a:solidFill>
                  <a:schemeClr val="lt1"/>
                </a:solidFill>
                <a:latin typeface="Quicksand"/>
                <a:ea typeface="Quicksand"/>
                <a:cs typeface="Quicksand"/>
                <a:sym typeface="Quicksand"/>
              </a:rPr>
              <a:t>Train volunteers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Hands-on training</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Communication is extremely important!</a:t>
            </a:r>
            <a:endParaRPr sz="2400">
              <a:solidFill>
                <a:schemeClr val="lt1"/>
              </a:solidFill>
              <a:latin typeface="Quicksand"/>
              <a:ea typeface="Quicksand"/>
              <a:cs typeface="Quicksand"/>
              <a:sym typeface="Quicksand"/>
            </a:endParaRPr>
          </a:p>
        </p:txBody>
      </p:sp>
      <p:pic>
        <p:nvPicPr>
          <p:cNvPr id="74" name="Google Shape;74;p14"/>
          <p:cNvPicPr preferRelativeResize="0"/>
          <p:nvPr/>
        </p:nvPicPr>
        <p:blipFill rotWithShape="1">
          <a:blip r:embed="rId4">
            <a:alphaModFix/>
          </a:blip>
          <a:srcRect b="0" l="8609" r="0" t="0"/>
          <a:stretch/>
        </p:blipFill>
        <p:spPr>
          <a:xfrm>
            <a:off x="4887700" y="1366850"/>
            <a:ext cx="3819000" cy="2786400"/>
          </a:xfrm>
          <a:prstGeom prst="roundRect">
            <a:avLst>
              <a:gd fmla="val 16667" name="adj"/>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5"/>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Deal with Parents</a:t>
            </a:r>
            <a:endParaRPr sz="3600">
              <a:solidFill>
                <a:srgbClr val="FFFFFF"/>
              </a:solidFill>
              <a:latin typeface="Quicksand"/>
              <a:ea typeface="Quicksand"/>
              <a:cs typeface="Quicksand"/>
              <a:sym typeface="Quicksand"/>
            </a:endParaRPr>
          </a:p>
        </p:txBody>
      </p:sp>
      <p:sp>
        <p:nvSpPr>
          <p:cNvPr id="80" name="Google Shape;80;p15"/>
          <p:cNvSpPr txBox="1"/>
          <p:nvPr/>
        </p:nvSpPr>
        <p:spPr>
          <a:xfrm>
            <a:off x="551250" y="1290650"/>
            <a:ext cx="8041500" cy="3111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Be polite &amp; respectful</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If issue gets out of hand, contact adult supervisors.</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Demanding parents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Have set boundaries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It’s ok to say no!</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Be polite but firm</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Put yourself in their shoes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What do they want?</a:t>
            </a:r>
            <a:endParaRPr sz="2400">
              <a:solidFill>
                <a:schemeClr val="lt1"/>
              </a:solidFill>
              <a:latin typeface="Quicksand"/>
              <a:ea typeface="Quicksand"/>
              <a:cs typeface="Quicksand"/>
              <a:sym typeface="Quicksa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6"/>
          <p:cNvSpPr txBox="1"/>
          <p:nvPr/>
        </p:nvSpPr>
        <p:spPr>
          <a:xfrm>
            <a:off x="1041150" y="408950"/>
            <a:ext cx="70617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FFFFFF"/>
                </a:solidFill>
                <a:latin typeface="Quicksand"/>
                <a:ea typeface="Quicksand"/>
                <a:cs typeface="Quicksand"/>
                <a:sym typeface="Quicksand"/>
              </a:rPr>
              <a:t>How to Deal with Students</a:t>
            </a:r>
            <a:endParaRPr sz="3600">
              <a:solidFill>
                <a:srgbClr val="FFFFFF"/>
              </a:solidFill>
              <a:latin typeface="Quicksand"/>
              <a:ea typeface="Quicksand"/>
              <a:cs typeface="Quicksand"/>
              <a:sym typeface="Quicksand"/>
            </a:endParaRPr>
          </a:p>
        </p:txBody>
      </p:sp>
      <p:sp>
        <p:nvSpPr>
          <p:cNvPr id="86" name="Google Shape;86;p16"/>
          <p:cNvSpPr txBox="1"/>
          <p:nvPr/>
        </p:nvSpPr>
        <p:spPr>
          <a:xfrm>
            <a:off x="551250" y="1290650"/>
            <a:ext cx="8041500" cy="3495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Be patient &amp; polite</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Don’t curse or yell at them</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If an issue get out of hand, contact their parents</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Parents know their children best</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Keep in mind: </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They’re less mature</a:t>
            </a:r>
            <a:endParaRPr sz="2400">
              <a:solidFill>
                <a:schemeClr val="lt1"/>
              </a:solidFill>
              <a:latin typeface="Quicksand"/>
              <a:ea typeface="Quicksand"/>
              <a:cs typeface="Quicksand"/>
              <a:sym typeface="Quicksand"/>
            </a:endParaRPr>
          </a:p>
          <a:p>
            <a:pPr indent="-381000" lvl="1" marL="9144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They’re there to learn!</a:t>
            </a:r>
            <a:endParaRPr sz="2400">
              <a:solidFill>
                <a:schemeClr val="lt1"/>
              </a:solidFill>
              <a:latin typeface="Quicksand"/>
              <a:ea typeface="Quicksand"/>
              <a:cs typeface="Quicksand"/>
              <a:sym typeface="Quicksand"/>
            </a:endParaRPr>
          </a:p>
          <a:p>
            <a:pPr indent="-381000" lvl="0" marL="457200" rtl="0" algn="l">
              <a:spcBef>
                <a:spcPts val="0"/>
              </a:spcBef>
              <a:spcAft>
                <a:spcPts val="0"/>
              </a:spcAft>
              <a:buClr>
                <a:schemeClr val="lt1"/>
              </a:buClr>
              <a:buSzPts val="2400"/>
              <a:buFont typeface="Quicksand"/>
              <a:buChar char="●"/>
            </a:pPr>
            <a:r>
              <a:rPr lang="en" sz="2400">
                <a:solidFill>
                  <a:schemeClr val="lt1"/>
                </a:solidFill>
                <a:latin typeface="Quicksand"/>
                <a:ea typeface="Quicksand"/>
                <a:cs typeface="Quicksand"/>
                <a:sym typeface="Quicksand"/>
              </a:rPr>
              <a:t>Be firm, but don’t be mean</a:t>
            </a:r>
            <a:endParaRPr sz="2400">
              <a:solidFill>
                <a:schemeClr val="lt1"/>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