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Bebas Neue"/>
      <p:regular r:id="rId20"/>
    </p:embeddedFont>
    <p:embeddedFont>
      <p:font typeface="Quicksan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ebasNeue-regular.fntdata"/><Relationship Id="rId11" Type="http://schemas.openxmlformats.org/officeDocument/2006/relationships/slide" Target="slides/slide7.xml"/><Relationship Id="rId22" Type="http://schemas.openxmlformats.org/officeDocument/2006/relationships/font" Target="fonts/Quicksand-bold.fntdata"/><Relationship Id="rId10" Type="http://schemas.openxmlformats.org/officeDocument/2006/relationships/slide" Target="slides/slide6.xml"/><Relationship Id="rId21" Type="http://schemas.openxmlformats.org/officeDocument/2006/relationships/font" Target="fonts/Quicksand-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5b35a59f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 name="Google Shape;32;g5b35a59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93dd5df8cc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93dd5df8cc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3dd5df8c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93dd5df8c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93dd5df8cc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93dd5df8cc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3dd5df8cc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3dd5df8cc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5b35a59f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b35a59f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93dd5df8cc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93dd5df8cc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293cd15fbd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293cd15fbd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5b35a59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5b35a59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293cd15fbd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293cd15fbd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93cd15fbd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93cd15fbd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5b35a59f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b35a59f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93dd5df8c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93dd5df8c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93dd5df8cc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93dd5df8cc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93dd5df8cc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93dd5df8cc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85800" y="1583342"/>
            <a:ext cx="7772400" cy="1159856"/>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txBox="1"/>
          <p:nvPr>
            <p:ph idx="1" type="subTitle"/>
          </p:nvPr>
        </p:nvSpPr>
        <p:spPr>
          <a:xfrm>
            <a:off x="685800" y="2840054"/>
            <a:ext cx="7772400" cy="784738"/>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p:txBody>
      </p:sp>
      <p:sp>
        <p:nvSpPr>
          <p:cNvPr id="12" name="Google Shape;12;p2"/>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457200" y="205978"/>
            <a:ext cx="8229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5" name="Google Shape;15;p3"/>
          <p:cNvSpPr txBox="1"/>
          <p:nvPr>
            <p:ph idx="1" type="body"/>
          </p:nvPr>
        </p:nvSpPr>
        <p:spPr>
          <a:xfrm>
            <a:off x="457200" y="1200150"/>
            <a:ext cx="8229600" cy="3725681"/>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6" name="Google Shape;16;p3"/>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457200" y="205978"/>
            <a:ext cx="8229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9" name="Google Shape;19;p4"/>
          <p:cNvSpPr txBox="1"/>
          <p:nvPr>
            <p:ph idx="1" type="body"/>
          </p:nvPr>
        </p:nvSpPr>
        <p:spPr>
          <a:xfrm>
            <a:off x="457200" y="1200150"/>
            <a:ext cx="3994526" cy="3725681"/>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0" name="Google Shape;20;p4"/>
          <p:cNvSpPr txBox="1"/>
          <p:nvPr>
            <p:ph idx="2" type="body"/>
          </p:nvPr>
        </p:nvSpPr>
        <p:spPr>
          <a:xfrm>
            <a:off x="4692274" y="1200150"/>
            <a:ext cx="3994526" cy="3725681"/>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1" name="Google Shape;21;p4"/>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457200" y="205978"/>
            <a:ext cx="8229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4" name="Google Shape;24;p5"/>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 name="Shape 25"/>
        <p:cNvGrpSpPr/>
        <p:nvPr/>
      </p:nvGrpSpPr>
      <p:grpSpPr>
        <a:xfrm>
          <a:off x="0" y="0"/>
          <a:ext cx="0" cy="0"/>
          <a:chOff x="0" y="0"/>
          <a:chExt cx="0" cy="0"/>
        </a:xfrm>
      </p:grpSpPr>
      <p:sp>
        <p:nvSpPr>
          <p:cNvPr id="26" name="Google Shape;26;p6"/>
          <p:cNvSpPr txBox="1"/>
          <p:nvPr>
            <p:ph idx="1" type="body"/>
          </p:nvPr>
        </p:nvSpPr>
        <p:spPr>
          <a:xfrm>
            <a:off x="457200" y="4406309"/>
            <a:ext cx="8229600" cy="51952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27" name="Google Shape;27;p6"/>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7"/>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25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600"/>
              <a:buNone/>
              <a:defRPr b="1" sz="36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7" name="Google Shape;7;p1"/>
          <p:cNvSpPr txBox="1"/>
          <p:nvPr>
            <p:ph idx="1" type="body"/>
          </p:nvPr>
        </p:nvSpPr>
        <p:spPr>
          <a:xfrm>
            <a:off x="457200" y="1200150"/>
            <a:ext cx="8229600" cy="3725681"/>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sp>
        <p:nvSpPr>
          <p:cNvPr id="8" name="Google Shape;8;p1"/>
          <p:cNvSpPr txBox="1"/>
          <p:nvPr>
            <p:ph idx="12" type="sldNum"/>
          </p:nvPr>
        </p:nvSpPr>
        <p:spPr>
          <a:xfrm>
            <a:off x="8556791" y="4749851"/>
            <a:ext cx="548700" cy="393525"/>
          </a:xfrm>
          <a:prstGeom prst="rect">
            <a:avLst/>
          </a:prstGeom>
          <a:noFill/>
          <a:ln>
            <a:noFill/>
          </a:ln>
        </p:spPr>
        <p:txBody>
          <a:bodyPr anchorCtr="0" anchor="ctr" bIns="91425" lIns="91425" spcFirstLastPara="1" rIns="91425" wrap="square" tIns="9142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85275" y="1820279"/>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000">
                <a:solidFill>
                  <a:srgbClr val="5BE300"/>
                </a:solidFill>
                <a:latin typeface="Quicksand"/>
                <a:ea typeface="Quicksand"/>
                <a:cs typeface="Quicksand"/>
                <a:sym typeface="Quicksand"/>
              </a:rPr>
              <a:t>Citrus Circuits </a:t>
            </a:r>
            <a:endParaRPr b="0" sz="3000">
              <a:solidFill>
                <a:srgbClr val="5BE300"/>
              </a:solidFill>
              <a:latin typeface="Quicksand"/>
              <a:ea typeface="Quicksand"/>
              <a:cs typeface="Quicksand"/>
              <a:sym typeface="Quicksand"/>
            </a:endParaRPr>
          </a:p>
          <a:p>
            <a:pPr indent="0" lvl="0" marL="0" rtl="0" algn="ctr">
              <a:spcBef>
                <a:spcPts val="0"/>
              </a:spcBef>
              <a:spcAft>
                <a:spcPts val="0"/>
              </a:spcAft>
              <a:buNone/>
            </a:pPr>
            <a:r>
              <a:rPr b="0" lang="en" sz="3000">
                <a:solidFill>
                  <a:srgbClr val="5BE300"/>
                </a:solidFill>
                <a:latin typeface="Quicksand"/>
                <a:ea typeface="Quicksand"/>
                <a:cs typeface="Quicksand"/>
                <a:sym typeface="Quicksand"/>
              </a:rPr>
              <a:t>Fall Workshop Series</a:t>
            </a:r>
            <a:endParaRPr b="0" sz="3000">
              <a:solidFill>
                <a:srgbClr val="5BE300"/>
              </a:solidFill>
              <a:latin typeface="Quicksand"/>
              <a:ea typeface="Quicksand"/>
              <a:cs typeface="Quicksand"/>
              <a:sym typeface="Quicksand"/>
            </a:endParaRPr>
          </a:p>
          <a:p>
            <a:pPr indent="0" lvl="0" marL="0" rtl="0" algn="ctr">
              <a:spcBef>
                <a:spcPts val="0"/>
              </a:spcBef>
              <a:spcAft>
                <a:spcPts val="0"/>
              </a:spcAft>
              <a:buNone/>
            </a:pPr>
            <a:r>
              <a:t/>
            </a:r>
            <a:endParaRPr b="0" sz="3000">
              <a:solidFill>
                <a:srgbClr val="FFFFFF"/>
              </a:solidFill>
              <a:latin typeface="Quicksand"/>
              <a:ea typeface="Quicksand"/>
              <a:cs typeface="Quicksand"/>
              <a:sym typeface="Quicksand"/>
            </a:endParaRPr>
          </a:p>
        </p:txBody>
      </p:sp>
      <p:sp>
        <p:nvSpPr>
          <p:cNvPr id="35" name="Google Shape;35;p8"/>
          <p:cNvSpPr txBox="1"/>
          <p:nvPr/>
        </p:nvSpPr>
        <p:spPr>
          <a:xfrm>
            <a:off x="1672050" y="2118750"/>
            <a:ext cx="5799900" cy="9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Quicksand"/>
                <a:ea typeface="Quicksand"/>
                <a:cs typeface="Quicksand"/>
                <a:sym typeface="Quicksand"/>
              </a:rPr>
              <a:t>Team Branding</a:t>
            </a:r>
            <a:endParaRPr sz="4800">
              <a:solidFill>
                <a:srgbClr val="FFFFFF"/>
              </a:solidFill>
              <a:latin typeface="Quicksand"/>
              <a:ea typeface="Quicksand"/>
              <a:cs typeface="Quicksand"/>
              <a:sym typeface="Quicksand"/>
            </a:endParaRPr>
          </a:p>
        </p:txBody>
      </p:sp>
      <p:sp>
        <p:nvSpPr>
          <p:cNvPr id="36" name="Google Shape;36;p8"/>
          <p:cNvSpPr txBox="1"/>
          <p:nvPr/>
        </p:nvSpPr>
        <p:spPr>
          <a:xfrm>
            <a:off x="904175" y="3143650"/>
            <a:ext cx="7352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Quicksand"/>
                <a:ea typeface="Quicksand"/>
                <a:cs typeface="Quicksand"/>
                <a:sym typeface="Quicksand"/>
              </a:rPr>
              <a:t>by Brook Ostrom</a:t>
            </a:r>
            <a:endParaRPr sz="1800">
              <a:solidFill>
                <a:srgbClr val="FFFFFF"/>
              </a:solidFill>
              <a:latin typeface="Quicksand"/>
              <a:ea typeface="Quicksand"/>
              <a:cs typeface="Quicksand"/>
              <a:sym typeface="Quicksand"/>
            </a:endParaRPr>
          </a:p>
          <a:p>
            <a:pPr indent="0" lvl="0" marL="0" rtl="0" algn="ctr">
              <a:spcBef>
                <a:spcPts val="0"/>
              </a:spcBef>
              <a:spcAft>
                <a:spcPts val="0"/>
              </a:spcAft>
              <a:buNone/>
            </a:pPr>
            <a:r>
              <a:rPr lang="en" sz="1800">
                <a:solidFill>
                  <a:srgbClr val="FFFFFF"/>
                </a:solidFill>
                <a:latin typeface="Quicksand"/>
                <a:ea typeface="Quicksand"/>
                <a:cs typeface="Quicksand"/>
                <a:sym typeface="Quicksand"/>
              </a:rPr>
              <a:t>Business &amp; Media Mentor </a:t>
            </a:r>
            <a:endParaRPr sz="1800">
              <a:solidFill>
                <a:srgbClr val="FFFFFF"/>
              </a:solidFill>
              <a:latin typeface="Quicksand"/>
              <a:ea typeface="Quicksand"/>
              <a:cs typeface="Quicksand"/>
              <a:sym typeface="Quicksand"/>
            </a:endParaRPr>
          </a:p>
          <a:p>
            <a:pPr indent="0" lvl="0" marL="0" rtl="0" algn="ctr">
              <a:spcBef>
                <a:spcPts val="0"/>
              </a:spcBef>
              <a:spcAft>
                <a:spcPts val="0"/>
              </a:spcAft>
              <a:buNone/>
            </a:pPr>
            <a:r>
              <a:rPr lang="en" sz="1800">
                <a:solidFill>
                  <a:srgbClr val="FFFFFF"/>
                </a:solidFill>
                <a:latin typeface="Quicksand"/>
                <a:ea typeface="Quicksand"/>
                <a:cs typeface="Quicksand"/>
                <a:sym typeface="Quicksand"/>
              </a:rPr>
              <a:t>Team 1678 Citrus Circuits</a:t>
            </a:r>
            <a:endParaRPr sz="1800">
              <a:solidFill>
                <a:srgbClr val="FFFFFF"/>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Bebas Neue"/>
                <a:ea typeface="Bebas Neue"/>
                <a:cs typeface="Bebas Neue"/>
                <a:sym typeface="Bebas Neue"/>
              </a:rPr>
              <a:t>Brand Variations</a:t>
            </a:r>
            <a:endParaRPr b="0">
              <a:solidFill>
                <a:schemeClr val="lt1"/>
              </a:solidFill>
              <a:latin typeface="Bebas Neue"/>
              <a:ea typeface="Bebas Neue"/>
              <a:cs typeface="Bebas Neue"/>
              <a:sym typeface="Bebas Neue"/>
            </a:endParaRPr>
          </a:p>
        </p:txBody>
      </p:sp>
      <p:sp>
        <p:nvSpPr>
          <p:cNvPr id="103" name="Google Shape;103;p17"/>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2400">
              <a:solidFill>
                <a:schemeClr val="lt1"/>
              </a:solidFill>
            </a:endParaRPr>
          </a:p>
        </p:txBody>
      </p:sp>
      <p:pic>
        <p:nvPicPr>
          <p:cNvPr id="104" name="Google Shape;104;p17"/>
          <p:cNvPicPr preferRelativeResize="0"/>
          <p:nvPr/>
        </p:nvPicPr>
        <p:blipFill>
          <a:blip r:embed="rId4">
            <a:alphaModFix/>
          </a:blip>
          <a:stretch>
            <a:fillRect/>
          </a:stretch>
        </p:blipFill>
        <p:spPr>
          <a:xfrm>
            <a:off x="457200" y="1412426"/>
            <a:ext cx="8229601" cy="21482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18"/>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Bebas Neue"/>
                <a:ea typeface="Bebas Neue"/>
                <a:cs typeface="Bebas Neue"/>
                <a:sym typeface="Bebas Neue"/>
              </a:rPr>
              <a:t>Supporting Brands</a:t>
            </a:r>
            <a:endParaRPr b="0">
              <a:solidFill>
                <a:schemeClr val="lt1"/>
              </a:solidFill>
              <a:latin typeface="Bebas Neue"/>
              <a:ea typeface="Bebas Neue"/>
              <a:cs typeface="Bebas Neue"/>
              <a:sym typeface="Bebas Neue"/>
            </a:endParaRPr>
          </a:p>
        </p:txBody>
      </p:sp>
      <p:sp>
        <p:nvSpPr>
          <p:cNvPr id="110" name="Google Shape;110;p18"/>
          <p:cNvSpPr txBox="1"/>
          <p:nvPr>
            <p:ph idx="1" type="body"/>
          </p:nvPr>
        </p:nvSpPr>
        <p:spPr>
          <a:xfrm>
            <a:off x="457200" y="1038100"/>
            <a:ext cx="8229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chemeClr val="lt1"/>
              </a:buClr>
              <a:buSzPts val="2400"/>
              <a:buChar char="●"/>
            </a:pPr>
            <a:r>
              <a:rPr lang="en" sz="2400">
                <a:solidFill>
                  <a:schemeClr val="lt1"/>
                </a:solidFill>
              </a:rPr>
              <a:t>Citrus Circuits has developed associated brands that work with and stand apart from core team branding</a:t>
            </a:r>
            <a:endParaRPr sz="2000">
              <a:solidFill>
                <a:schemeClr val="lt1"/>
              </a:solidFill>
            </a:endParaRPr>
          </a:p>
        </p:txBody>
      </p:sp>
      <p:pic>
        <p:nvPicPr>
          <p:cNvPr id="111" name="Google Shape;111;p18"/>
          <p:cNvPicPr preferRelativeResize="0"/>
          <p:nvPr/>
        </p:nvPicPr>
        <p:blipFill>
          <a:blip r:embed="rId4">
            <a:alphaModFix/>
          </a:blip>
          <a:stretch>
            <a:fillRect/>
          </a:stretch>
        </p:blipFill>
        <p:spPr>
          <a:xfrm>
            <a:off x="1023575" y="2172275"/>
            <a:ext cx="5189074" cy="762650"/>
          </a:xfrm>
          <a:prstGeom prst="rect">
            <a:avLst/>
          </a:prstGeom>
          <a:noFill/>
          <a:ln>
            <a:noFill/>
          </a:ln>
        </p:spPr>
      </p:pic>
      <p:pic>
        <p:nvPicPr>
          <p:cNvPr id="112" name="Google Shape;112;p18"/>
          <p:cNvPicPr preferRelativeResize="0"/>
          <p:nvPr/>
        </p:nvPicPr>
        <p:blipFill>
          <a:blip r:embed="rId5">
            <a:alphaModFix/>
          </a:blip>
          <a:stretch>
            <a:fillRect/>
          </a:stretch>
        </p:blipFill>
        <p:spPr>
          <a:xfrm>
            <a:off x="1023575" y="2934913"/>
            <a:ext cx="1609900" cy="1607225"/>
          </a:xfrm>
          <a:prstGeom prst="rect">
            <a:avLst/>
          </a:prstGeom>
          <a:noFill/>
          <a:ln>
            <a:noFill/>
          </a:ln>
        </p:spPr>
      </p:pic>
      <p:pic>
        <p:nvPicPr>
          <p:cNvPr id="113" name="Google Shape;113;p18"/>
          <p:cNvPicPr preferRelativeResize="0"/>
          <p:nvPr/>
        </p:nvPicPr>
        <p:blipFill>
          <a:blip r:embed="rId6">
            <a:alphaModFix/>
          </a:blip>
          <a:stretch>
            <a:fillRect/>
          </a:stretch>
        </p:blipFill>
        <p:spPr>
          <a:xfrm>
            <a:off x="3942500" y="2981037"/>
            <a:ext cx="3017875" cy="1514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1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Bebas Neue"/>
                <a:ea typeface="Bebas Neue"/>
                <a:cs typeface="Bebas Neue"/>
                <a:sym typeface="Bebas Neue"/>
              </a:rPr>
              <a:t>Your Brand</a:t>
            </a:r>
            <a:endParaRPr b="0">
              <a:solidFill>
                <a:schemeClr val="lt1"/>
              </a:solidFill>
              <a:latin typeface="Bebas Neue"/>
              <a:ea typeface="Bebas Neue"/>
              <a:cs typeface="Bebas Neue"/>
              <a:sym typeface="Bebas Neue"/>
            </a:endParaRPr>
          </a:p>
        </p:txBody>
      </p:sp>
      <p:sp>
        <p:nvSpPr>
          <p:cNvPr id="119" name="Google Shape;119;p19"/>
          <p:cNvSpPr txBox="1"/>
          <p:nvPr>
            <p:ph idx="1" type="body"/>
          </p:nvPr>
        </p:nvSpPr>
        <p:spPr>
          <a:xfrm>
            <a:off x="457200" y="1038100"/>
            <a:ext cx="8229600" cy="37257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600"/>
              </a:spcBef>
              <a:spcAft>
                <a:spcPts val="0"/>
              </a:spcAft>
              <a:buClr>
                <a:schemeClr val="lt1"/>
              </a:buClr>
              <a:buSzPts val="2400"/>
              <a:buChar char="●"/>
            </a:pPr>
            <a:r>
              <a:rPr lang="en" sz="2400">
                <a:solidFill>
                  <a:schemeClr val="lt1"/>
                </a:solidFill>
              </a:rPr>
              <a:t>What do you like about your team brand/image?</a:t>
            </a:r>
            <a:endParaRPr sz="2400">
              <a:solidFill>
                <a:schemeClr val="lt1"/>
              </a:solidFill>
            </a:endParaRPr>
          </a:p>
          <a:p>
            <a:pPr indent="-381000" lvl="0" marL="457200" rtl="0" algn="l">
              <a:lnSpc>
                <a:spcPct val="100000"/>
              </a:lnSpc>
              <a:spcBef>
                <a:spcPts val="0"/>
              </a:spcBef>
              <a:spcAft>
                <a:spcPts val="0"/>
              </a:spcAft>
              <a:buClr>
                <a:schemeClr val="lt1"/>
              </a:buClr>
              <a:buSzPts val="2400"/>
              <a:buChar char="●"/>
            </a:pPr>
            <a:r>
              <a:rPr lang="en" sz="2400">
                <a:solidFill>
                  <a:schemeClr val="lt1"/>
                </a:solidFill>
              </a:rPr>
              <a:t>Do you have branding standards or guidelines for using your team brand or logo?</a:t>
            </a:r>
            <a:endParaRPr sz="2400">
              <a:solidFill>
                <a:schemeClr val="lt1"/>
              </a:solidFill>
            </a:endParaRPr>
          </a:p>
          <a:p>
            <a:pPr indent="-381000" lvl="0" marL="457200" rtl="0" algn="l">
              <a:lnSpc>
                <a:spcPct val="150000"/>
              </a:lnSpc>
              <a:spcBef>
                <a:spcPts val="1000"/>
              </a:spcBef>
              <a:spcAft>
                <a:spcPts val="0"/>
              </a:spcAft>
              <a:buClr>
                <a:schemeClr val="lt1"/>
              </a:buClr>
              <a:buSzPts val="2400"/>
              <a:buChar char="●"/>
            </a:pPr>
            <a:r>
              <a:rPr lang="en" sz="2400">
                <a:solidFill>
                  <a:schemeClr val="lt1"/>
                </a:solidFill>
              </a:rPr>
              <a:t>What would you change about your brand?</a:t>
            </a:r>
            <a:endParaRPr sz="2400">
              <a:solidFill>
                <a:schemeClr val="lt1"/>
              </a:solidFill>
            </a:endParaRPr>
          </a:p>
          <a:p>
            <a:pPr indent="-381000" lvl="0" marL="457200" rtl="0" algn="l">
              <a:lnSpc>
                <a:spcPct val="115000"/>
              </a:lnSpc>
              <a:spcBef>
                <a:spcPts val="0"/>
              </a:spcBef>
              <a:spcAft>
                <a:spcPts val="0"/>
              </a:spcAft>
              <a:buClr>
                <a:schemeClr val="lt1"/>
              </a:buClr>
              <a:buSzPts val="2400"/>
              <a:buChar char="●"/>
            </a:pPr>
            <a:r>
              <a:rPr lang="en" sz="2400">
                <a:solidFill>
                  <a:schemeClr val="lt1"/>
                </a:solidFill>
              </a:rPr>
              <a:t>What other team brands do you like?</a:t>
            </a:r>
            <a:endParaRPr sz="24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Bebas Neue"/>
                <a:ea typeface="Bebas Neue"/>
                <a:cs typeface="Bebas Neue"/>
                <a:sym typeface="Bebas Neue"/>
              </a:rPr>
              <a:t>Supporting Brand Identity</a:t>
            </a:r>
            <a:endParaRPr b="0">
              <a:solidFill>
                <a:schemeClr val="lt1"/>
              </a:solidFill>
              <a:latin typeface="Bebas Neue"/>
              <a:ea typeface="Bebas Neue"/>
              <a:cs typeface="Bebas Neue"/>
              <a:sym typeface="Bebas Neue"/>
            </a:endParaRPr>
          </a:p>
        </p:txBody>
      </p:sp>
      <p:sp>
        <p:nvSpPr>
          <p:cNvPr id="125" name="Google Shape;125;p20"/>
          <p:cNvSpPr txBox="1"/>
          <p:nvPr>
            <p:ph idx="1" type="body"/>
          </p:nvPr>
        </p:nvSpPr>
        <p:spPr>
          <a:xfrm>
            <a:off x="457200" y="1038100"/>
            <a:ext cx="8229600" cy="37257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600"/>
              </a:spcBef>
              <a:spcAft>
                <a:spcPts val="0"/>
              </a:spcAft>
              <a:buClr>
                <a:schemeClr val="lt1"/>
              </a:buClr>
              <a:buSzPts val="2400"/>
              <a:buChar char="●"/>
            </a:pPr>
            <a:r>
              <a:rPr lang="en" sz="2400">
                <a:solidFill>
                  <a:schemeClr val="lt1"/>
                </a:solidFill>
              </a:rPr>
              <a:t>Develop a brand and image your team likes</a:t>
            </a:r>
            <a:endParaRPr sz="2400">
              <a:solidFill>
                <a:schemeClr val="lt1"/>
              </a:solidFill>
            </a:endParaRPr>
          </a:p>
          <a:p>
            <a:pPr indent="-381000" lvl="0" marL="457200" rtl="0" algn="l">
              <a:lnSpc>
                <a:spcPct val="150000"/>
              </a:lnSpc>
              <a:spcBef>
                <a:spcPts val="0"/>
              </a:spcBef>
              <a:spcAft>
                <a:spcPts val="0"/>
              </a:spcAft>
              <a:buClr>
                <a:schemeClr val="lt1"/>
              </a:buClr>
              <a:buSzPts val="2400"/>
              <a:buChar char="●"/>
            </a:pPr>
            <a:r>
              <a:rPr lang="en" sz="2400">
                <a:solidFill>
                  <a:schemeClr val="lt1"/>
                </a:solidFill>
              </a:rPr>
              <a:t>Try to maintain a consistent look to your brand</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Don’t make big changes often</a:t>
            </a:r>
            <a:endParaRPr sz="2400">
              <a:solidFill>
                <a:schemeClr val="lt1"/>
              </a:solidFill>
            </a:endParaRPr>
          </a:p>
          <a:p>
            <a:pPr indent="-355600" lvl="1" marL="914400" rtl="0" algn="l">
              <a:lnSpc>
                <a:spcPct val="150000"/>
              </a:lnSpc>
              <a:spcBef>
                <a:spcPts val="0"/>
              </a:spcBef>
              <a:spcAft>
                <a:spcPts val="0"/>
              </a:spcAft>
              <a:buClr>
                <a:schemeClr val="lt1"/>
              </a:buClr>
              <a:buSzPts val="2000"/>
              <a:buChar char="○"/>
            </a:pPr>
            <a:r>
              <a:rPr lang="en" sz="2000">
                <a:solidFill>
                  <a:schemeClr val="lt1"/>
                </a:solidFill>
              </a:rPr>
              <a:t>Consider variations carefully</a:t>
            </a:r>
            <a:endParaRPr sz="2000">
              <a:solidFill>
                <a:schemeClr val="lt1"/>
              </a:solidFill>
            </a:endParaRPr>
          </a:p>
          <a:p>
            <a:pPr indent="-381000" lvl="0" marL="457200" rtl="0" algn="l">
              <a:lnSpc>
                <a:spcPct val="115000"/>
              </a:lnSpc>
              <a:spcBef>
                <a:spcPts val="0"/>
              </a:spcBef>
              <a:spcAft>
                <a:spcPts val="0"/>
              </a:spcAft>
              <a:buClr>
                <a:schemeClr val="lt1"/>
              </a:buClr>
              <a:buSzPts val="2400"/>
              <a:buChar char="●"/>
            </a:pPr>
            <a:r>
              <a:rPr lang="en" sz="2400">
                <a:solidFill>
                  <a:schemeClr val="lt1"/>
                </a:solidFill>
              </a:rPr>
              <a:t>Have branding standards that everyone understands and is committed to</a:t>
            </a:r>
            <a:endParaRPr sz="24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1"/>
          <p:cNvSpPr txBox="1"/>
          <p:nvPr/>
        </p:nvSpPr>
        <p:spPr>
          <a:xfrm>
            <a:off x="315600" y="408950"/>
            <a:ext cx="85212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Bebas Neue"/>
                <a:ea typeface="Bebas Neue"/>
                <a:cs typeface="Bebas Neue"/>
                <a:sym typeface="Bebas Neue"/>
              </a:rPr>
              <a:t>Questions?</a:t>
            </a:r>
            <a:endParaRPr sz="3600">
              <a:solidFill>
                <a:srgbClr val="FFFFFF"/>
              </a:solidFill>
              <a:latin typeface="Bebas Neue"/>
              <a:ea typeface="Bebas Neue"/>
              <a:cs typeface="Bebas Neue"/>
              <a:sym typeface="Bebas Neue"/>
            </a:endParaRPr>
          </a:p>
        </p:txBody>
      </p:sp>
      <p:pic>
        <p:nvPicPr>
          <p:cNvPr id="131" name="Google Shape;131;p21"/>
          <p:cNvPicPr preferRelativeResize="0"/>
          <p:nvPr/>
        </p:nvPicPr>
        <p:blipFill>
          <a:blip r:embed="rId4">
            <a:alphaModFix/>
          </a:blip>
          <a:stretch>
            <a:fillRect/>
          </a:stretch>
        </p:blipFill>
        <p:spPr>
          <a:xfrm>
            <a:off x="3167662" y="1165525"/>
            <a:ext cx="2808675" cy="2812451"/>
          </a:xfrm>
          <a:prstGeom prst="rect">
            <a:avLst/>
          </a:prstGeom>
          <a:noFill/>
          <a:ln>
            <a:noFill/>
          </a:ln>
        </p:spPr>
      </p:pic>
      <p:sp>
        <p:nvSpPr>
          <p:cNvPr id="132" name="Google Shape;132;p21"/>
          <p:cNvSpPr txBox="1"/>
          <p:nvPr/>
        </p:nvSpPr>
        <p:spPr>
          <a:xfrm>
            <a:off x="315600" y="4042025"/>
            <a:ext cx="8521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lt1"/>
                </a:solidFill>
                <a:latin typeface="Bebas Neue"/>
                <a:ea typeface="Bebas Neue"/>
                <a:cs typeface="Bebas Neue"/>
                <a:sym typeface="Bebas Neue"/>
              </a:rPr>
              <a:t>Give Us Feedback!</a:t>
            </a:r>
            <a:endParaRPr sz="3600">
              <a:solidFill>
                <a:schemeClr val="lt1"/>
              </a:solidFill>
              <a:latin typeface="Bebas Neue"/>
              <a:ea typeface="Bebas Neue"/>
              <a:cs typeface="Bebas Neue"/>
              <a:sym typeface="Bebas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2"/>
          <p:cNvSpPr txBox="1"/>
          <p:nvPr/>
        </p:nvSpPr>
        <p:spPr>
          <a:xfrm>
            <a:off x="315600" y="408950"/>
            <a:ext cx="85212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latin typeface="Bebas Neue"/>
              <a:ea typeface="Bebas Neue"/>
              <a:cs typeface="Bebas Neue"/>
              <a:sym typeface="Bebas Neue"/>
            </a:endParaRPr>
          </a:p>
        </p:txBody>
      </p:sp>
      <p:sp>
        <p:nvSpPr>
          <p:cNvPr id="138" name="Google Shape;138;p22"/>
          <p:cNvSpPr txBox="1"/>
          <p:nvPr/>
        </p:nvSpPr>
        <p:spPr>
          <a:xfrm>
            <a:off x="315600" y="4042025"/>
            <a:ext cx="8521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600">
              <a:solidFill>
                <a:schemeClr val="lt1"/>
              </a:solidFill>
              <a:latin typeface="Bebas Neue"/>
              <a:ea typeface="Bebas Neue"/>
              <a:cs typeface="Bebas Neue"/>
              <a:sym typeface="Bebas Neue"/>
            </a:endParaRPr>
          </a:p>
        </p:txBody>
      </p:sp>
      <p:sp>
        <p:nvSpPr>
          <p:cNvPr id="139" name="Google Shape;139;p22"/>
          <p:cNvSpPr txBox="1"/>
          <p:nvPr>
            <p:ph type="title"/>
          </p:nvPr>
        </p:nvSpPr>
        <p:spPr>
          <a:xfrm>
            <a:off x="485275" y="1820279"/>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000">
                <a:solidFill>
                  <a:srgbClr val="5BE300"/>
                </a:solidFill>
                <a:latin typeface="Bebas Neue"/>
                <a:ea typeface="Bebas Neue"/>
                <a:cs typeface="Bebas Neue"/>
                <a:sym typeface="Bebas Neue"/>
              </a:rPr>
              <a:t>Citrus Circuits </a:t>
            </a:r>
            <a:endParaRPr b="0" sz="3000">
              <a:solidFill>
                <a:srgbClr val="5BE300"/>
              </a:solidFill>
              <a:latin typeface="Bebas Neue"/>
              <a:ea typeface="Bebas Neue"/>
              <a:cs typeface="Bebas Neue"/>
              <a:sym typeface="Bebas Neue"/>
            </a:endParaRPr>
          </a:p>
          <a:p>
            <a:pPr indent="0" lvl="0" marL="0" rtl="0" algn="ctr">
              <a:spcBef>
                <a:spcPts val="0"/>
              </a:spcBef>
              <a:spcAft>
                <a:spcPts val="0"/>
              </a:spcAft>
              <a:buNone/>
            </a:pPr>
            <a:r>
              <a:rPr b="0" lang="en" sz="3000">
                <a:solidFill>
                  <a:srgbClr val="5BE300"/>
                </a:solidFill>
                <a:latin typeface="Bebas Neue"/>
                <a:ea typeface="Bebas Neue"/>
                <a:cs typeface="Bebas Neue"/>
                <a:sym typeface="Bebas Neue"/>
              </a:rPr>
              <a:t>Fall Workshop Series</a:t>
            </a:r>
            <a:endParaRPr b="0" sz="3000">
              <a:solidFill>
                <a:srgbClr val="5BE300"/>
              </a:solidFill>
              <a:latin typeface="Bebas Neue"/>
              <a:ea typeface="Bebas Neue"/>
              <a:cs typeface="Bebas Neue"/>
              <a:sym typeface="Bebas Neue"/>
            </a:endParaRPr>
          </a:p>
          <a:p>
            <a:pPr indent="0" lvl="0" marL="0" rtl="0" algn="ctr">
              <a:spcBef>
                <a:spcPts val="0"/>
              </a:spcBef>
              <a:spcAft>
                <a:spcPts val="0"/>
              </a:spcAft>
              <a:buNone/>
            </a:pPr>
            <a:r>
              <a:t/>
            </a:r>
            <a:endParaRPr b="0" sz="3000">
              <a:solidFill>
                <a:srgbClr val="FFFFFF"/>
              </a:solidFill>
              <a:latin typeface="Bebas Neue"/>
              <a:ea typeface="Bebas Neue"/>
              <a:cs typeface="Bebas Neue"/>
              <a:sym typeface="Bebas Neue"/>
            </a:endParaRPr>
          </a:p>
        </p:txBody>
      </p:sp>
      <p:sp>
        <p:nvSpPr>
          <p:cNvPr id="140" name="Google Shape;140;p22"/>
          <p:cNvSpPr txBox="1"/>
          <p:nvPr/>
        </p:nvSpPr>
        <p:spPr>
          <a:xfrm>
            <a:off x="3279300" y="3143650"/>
            <a:ext cx="25854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Bebas Neue"/>
                <a:ea typeface="Bebas Neue"/>
                <a:cs typeface="Bebas Neue"/>
                <a:sym typeface="Bebas Neue"/>
              </a:rPr>
              <a:t>Thank You!</a:t>
            </a:r>
            <a:endParaRPr sz="1800">
              <a:solidFill>
                <a:srgbClr val="FFFFFF"/>
              </a:solidFill>
              <a:latin typeface="Bebas Neue"/>
              <a:ea typeface="Bebas Neue"/>
              <a:cs typeface="Bebas Neue"/>
              <a:sym typeface="Bebas Neue"/>
            </a:endParaRPr>
          </a:p>
        </p:txBody>
      </p:sp>
      <p:sp>
        <p:nvSpPr>
          <p:cNvPr id="141" name="Google Shape;141;p22"/>
          <p:cNvSpPr txBox="1"/>
          <p:nvPr/>
        </p:nvSpPr>
        <p:spPr>
          <a:xfrm>
            <a:off x="1450350" y="2118750"/>
            <a:ext cx="6243300" cy="9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Bebas Neue"/>
                <a:ea typeface="Bebas Neue"/>
                <a:cs typeface="Bebas Neue"/>
                <a:sym typeface="Bebas Neue"/>
              </a:rPr>
              <a:t>media@citruscircuits.org</a:t>
            </a:r>
            <a:endParaRPr sz="3600">
              <a:solidFill>
                <a:srgbClr val="FFFFFF"/>
              </a:solidFill>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 name="Shape 40"/>
        <p:cNvGrpSpPr/>
        <p:nvPr/>
      </p:nvGrpSpPr>
      <p:grpSpPr>
        <a:xfrm>
          <a:off x="0" y="0"/>
          <a:ext cx="0" cy="0"/>
          <a:chOff x="0" y="0"/>
          <a:chExt cx="0" cy="0"/>
        </a:xfrm>
      </p:grpSpPr>
      <p:sp>
        <p:nvSpPr>
          <p:cNvPr id="41" name="Google Shape;41;p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br>
              <a:rPr b="0" lang="en">
                <a:solidFill>
                  <a:srgbClr val="FFFFFF"/>
                </a:solidFill>
                <a:latin typeface="Bebas Neue"/>
                <a:ea typeface="Bebas Neue"/>
                <a:cs typeface="Bebas Neue"/>
                <a:sym typeface="Bebas Neue"/>
              </a:rPr>
            </a:br>
            <a:r>
              <a:rPr b="0" lang="en">
                <a:solidFill>
                  <a:srgbClr val="FFFFFF"/>
                </a:solidFill>
                <a:latin typeface="Bebas Neue"/>
                <a:ea typeface="Bebas Neue"/>
                <a:cs typeface="Bebas Neue"/>
                <a:sym typeface="Bebas Neue"/>
              </a:rPr>
              <a:t>What is a “Brand?”</a:t>
            </a:r>
            <a:endParaRPr b="0">
              <a:solidFill>
                <a:srgbClr val="FFFFFF"/>
              </a:solidFill>
              <a:latin typeface="Bebas Neue"/>
              <a:ea typeface="Bebas Neue"/>
              <a:cs typeface="Bebas Neue"/>
              <a:sym typeface="Bebas Neue"/>
            </a:endParaRPr>
          </a:p>
        </p:txBody>
      </p:sp>
      <p:sp>
        <p:nvSpPr>
          <p:cNvPr id="42" name="Google Shape;42;p9"/>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chemeClr val="lt1"/>
                </a:solidFill>
              </a:rPr>
              <a:t>“A brand is a product, service or concept that is publicly distinguished from other products, services or concepts so that it can be easily communicated and usually marketed.</a:t>
            </a:r>
            <a:endParaRPr sz="2400">
              <a:solidFill>
                <a:schemeClr val="lt1"/>
              </a:solidFill>
            </a:endParaRPr>
          </a:p>
          <a:p>
            <a:pPr indent="0" lvl="0" marL="0" rtl="0" algn="l">
              <a:spcBef>
                <a:spcPts val="600"/>
              </a:spcBef>
              <a:spcAft>
                <a:spcPts val="0"/>
              </a:spcAft>
              <a:buNone/>
            </a:pPr>
            <a:r>
              <a:t/>
            </a:r>
            <a:endParaRPr sz="1200">
              <a:solidFill>
                <a:schemeClr val="lt1"/>
              </a:solidFill>
            </a:endParaRPr>
          </a:p>
          <a:p>
            <a:pPr indent="0" lvl="0" marL="0" rtl="0" algn="l">
              <a:spcBef>
                <a:spcPts val="600"/>
              </a:spcBef>
              <a:spcAft>
                <a:spcPts val="0"/>
              </a:spcAft>
              <a:buNone/>
            </a:pPr>
            <a:r>
              <a:rPr lang="en" sz="2400">
                <a:solidFill>
                  <a:schemeClr val="lt1"/>
                </a:solidFill>
              </a:rPr>
              <a:t>Branding is the process of creating and disseminating the brand name, its qualities and personality. Branding could be applied to the entire corporate identity as well as to individual products and services or concepts.”</a:t>
            </a:r>
            <a:endParaRPr sz="24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 name="Shape 46"/>
        <p:cNvGrpSpPr/>
        <p:nvPr/>
      </p:nvGrpSpPr>
      <p:grpSpPr>
        <a:xfrm>
          <a:off x="0" y="0"/>
          <a:ext cx="0" cy="0"/>
          <a:chOff x="0" y="0"/>
          <a:chExt cx="0" cy="0"/>
        </a:xfrm>
      </p:grpSpPr>
      <p:sp>
        <p:nvSpPr>
          <p:cNvPr id="47" name="Google Shape;47;p1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br>
              <a:rPr b="0" lang="en">
                <a:solidFill>
                  <a:srgbClr val="FFFFFF"/>
                </a:solidFill>
                <a:latin typeface="Bebas Neue"/>
                <a:ea typeface="Bebas Neue"/>
                <a:cs typeface="Bebas Neue"/>
                <a:sym typeface="Bebas Neue"/>
              </a:rPr>
            </a:br>
            <a:r>
              <a:rPr b="0" lang="en">
                <a:solidFill>
                  <a:srgbClr val="FFFFFF"/>
                </a:solidFill>
                <a:latin typeface="Bebas Neue"/>
                <a:ea typeface="Bebas Neue"/>
                <a:cs typeface="Bebas Neue"/>
                <a:sym typeface="Bebas Neue"/>
              </a:rPr>
              <a:t>What is a “Brand?”</a:t>
            </a:r>
            <a:endParaRPr b="0">
              <a:solidFill>
                <a:srgbClr val="FFFFFF"/>
              </a:solidFill>
              <a:latin typeface="Bebas Neue"/>
              <a:ea typeface="Bebas Neue"/>
              <a:cs typeface="Bebas Neue"/>
              <a:sym typeface="Bebas Neue"/>
            </a:endParaRPr>
          </a:p>
        </p:txBody>
      </p:sp>
      <p:sp>
        <p:nvSpPr>
          <p:cNvPr id="48" name="Google Shape;48;p10"/>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600"/>
              </a:spcBef>
              <a:spcAft>
                <a:spcPts val="0"/>
              </a:spcAft>
              <a:buClr>
                <a:schemeClr val="lt1"/>
              </a:buClr>
              <a:buSzPts val="2400"/>
              <a:buChar char="●"/>
            </a:pPr>
            <a:r>
              <a:rPr lang="en" sz="2400">
                <a:solidFill>
                  <a:schemeClr val="lt1"/>
                </a:solidFill>
              </a:rPr>
              <a:t>Not just your logo</a:t>
            </a:r>
            <a:endParaRPr sz="2400">
              <a:solidFill>
                <a:schemeClr val="lt1"/>
              </a:solidFill>
            </a:endParaRPr>
          </a:p>
          <a:p>
            <a:pPr indent="-381000" lvl="0" marL="457200" rtl="0" algn="l">
              <a:lnSpc>
                <a:spcPct val="115000"/>
              </a:lnSpc>
              <a:spcBef>
                <a:spcPts val="0"/>
              </a:spcBef>
              <a:spcAft>
                <a:spcPts val="0"/>
              </a:spcAft>
              <a:buClr>
                <a:schemeClr val="lt1"/>
              </a:buClr>
              <a:buSzPts val="2400"/>
              <a:buChar char="●"/>
            </a:pPr>
            <a:r>
              <a:rPr lang="en" sz="2400">
                <a:solidFill>
                  <a:schemeClr val="lt1"/>
                </a:solidFill>
              </a:rPr>
              <a:t>Includes everything that supports your logo</a:t>
            </a:r>
            <a:endParaRPr sz="24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Fonts, colors, styles, location, position</a:t>
            </a:r>
            <a:endParaRPr sz="2000">
              <a:solidFill>
                <a:schemeClr val="lt1"/>
              </a:solidFill>
            </a:endParaRPr>
          </a:p>
          <a:p>
            <a:pPr indent="-355600" lvl="1" marL="914400" rtl="0" algn="l">
              <a:lnSpc>
                <a:spcPct val="150000"/>
              </a:lnSpc>
              <a:spcBef>
                <a:spcPts val="0"/>
              </a:spcBef>
              <a:spcAft>
                <a:spcPts val="0"/>
              </a:spcAft>
              <a:buClr>
                <a:schemeClr val="lt1"/>
              </a:buClr>
              <a:buSzPts val="2000"/>
              <a:buChar char="○"/>
            </a:pPr>
            <a:r>
              <a:rPr lang="en" sz="2000">
                <a:solidFill>
                  <a:schemeClr val="lt1"/>
                </a:solidFill>
              </a:rPr>
              <a:t>Can also include what your team wears at competition</a:t>
            </a:r>
            <a:endParaRPr sz="2000">
              <a:solidFill>
                <a:schemeClr val="lt1"/>
              </a:solidFill>
            </a:endParaRPr>
          </a:p>
          <a:p>
            <a:pPr indent="-381000" lvl="0" marL="457200" rtl="0" algn="l">
              <a:lnSpc>
                <a:spcPct val="150000"/>
              </a:lnSpc>
              <a:spcBef>
                <a:spcPts val="0"/>
              </a:spcBef>
              <a:spcAft>
                <a:spcPts val="0"/>
              </a:spcAft>
              <a:buClr>
                <a:schemeClr val="lt1"/>
              </a:buClr>
              <a:buSzPts val="2400"/>
              <a:buChar char="●"/>
            </a:pPr>
            <a:r>
              <a:rPr lang="en" sz="2400">
                <a:solidFill>
                  <a:schemeClr val="lt1"/>
                </a:solidFill>
              </a:rPr>
              <a:t>Identifiable and Consistent</a:t>
            </a:r>
            <a:endParaRPr sz="2400">
              <a:solidFill>
                <a:schemeClr val="lt1"/>
              </a:solidFill>
            </a:endParaRPr>
          </a:p>
          <a:p>
            <a:pPr indent="0" lvl="0" marL="0" rtl="0" algn="l">
              <a:spcBef>
                <a:spcPts val="600"/>
              </a:spcBef>
              <a:spcAft>
                <a:spcPts val="0"/>
              </a:spcAft>
              <a:buNone/>
            </a:pPr>
            <a:r>
              <a:t/>
            </a:r>
            <a:endParaRPr sz="2400">
              <a:solidFill>
                <a:schemeClr val="lt1"/>
              </a:solidFill>
            </a:endParaRPr>
          </a:p>
          <a:p>
            <a:pPr indent="0" lvl="0" marL="0" rtl="0" algn="l">
              <a:spcBef>
                <a:spcPts val="600"/>
              </a:spcBef>
              <a:spcAft>
                <a:spcPts val="0"/>
              </a:spcAft>
              <a:buNone/>
            </a:pPr>
            <a:r>
              <a:t/>
            </a:r>
            <a:endParaRPr sz="2400">
              <a:solidFill>
                <a:schemeClr val="lt1"/>
              </a:solidFill>
            </a:endParaRPr>
          </a:p>
          <a:p>
            <a:pPr indent="0" lvl="0" marL="0" rtl="0" algn="l">
              <a:spcBef>
                <a:spcPts val="600"/>
              </a:spcBef>
              <a:spcAft>
                <a:spcPts val="0"/>
              </a:spcAft>
              <a:buNone/>
            </a:pPr>
            <a:r>
              <a:t/>
            </a:r>
            <a:endParaRPr sz="24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 name="Shape 52"/>
        <p:cNvGrpSpPr/>
        <p:nvPr/>
      </p:nvGrpSpPr>
      <p:grpSpPr>
        <a:xfrm>
          <a:off x="0" y="0"/>
          <a:ext cx="0" cy="0"/>
          <a:chOff x="0" y="0"/>
          <a:chExt cx="0" cy="0"/>
        </a:xfrm>
      </p:grpSpPr>
      <p:sp>
        <p:nvSpPr>
          <p:cNvPr id="53" name="Google Shape;53;p1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br>
              <a:rPr b="0" lang="en">
                <a:solidFill>
                  <a:srgbClr val="FFFFFF"/>
                </a:solidFill>
                <a:latin typeface="Bebas Neue"/>
                <a:ea typeface="Bebas Neue"/>
                <a:cs typeface="Bebas Neue"/>
                <a:sym typeface="Bebas Neue"/>
              </a:rPr>
            </a:br>
            <a:r>
              <a:rPr b="0" lang="en">
                <a:solidFill>
                  <a:srgbClr val="FFFFFF"/>
                </a:solidFill>
                <a:latin typeface="Bebas Neue"/>
                <a:ea typeface="Bebas Neue"/>
                <a:cs typeface="Bebas Neue"/>
                <a:sym typeface="Bebas Neue"/>
              </a:rPr>
              <a:t>Corporate Brands</a:t>
            </a:r>
            <a:endParaRPr b="0">
              <a:solidFill>
                <a:srgbClr val="FFFFFF"/>
              </a:solidFill>
              <a:latin typeface="Bebas Neue"/>
              <a:ea typeface="Bebas Neue"/>
              <a:cs typeface="Bebas Neue"/>
              <a:sym typeface="Bebas Neue"/>
            </a:endParaRPr>
          </a:p>
        </p:txBody>
      </p:sp>
      <p:pic>
        <p:nvPicPr>
          <p:cNvPr id="54" name="Google Shape;54;p11"/>
          <p:cNvPicPr preferRelativeResize="0"/>
          <p:nvPr/>
        </p:nvPicPr>
        <p:blipFill>
          <a:blip r:embed="rId4">
            <a:alphaModFix/>
          </a:blip>
          <a:stretch>
            <a:fillRect/>
          </a:stretch>
        </p:blipFill>
        <p:spPr>
          <a:xfrm>
            <a:off x="631200" y="1360775"/>
            <a:ext cx="2891628" cy="1626549"/>
          </a:xfrm>
          <a:prstGeom prst="rect">
            <a:avLst/>
          </a:prstGeom>
          <a:noFill/>
          <a:ln>
            <a:noFill/>
          </a:ln>
        </p:spPr>
      </p:pic>
      <p:pic>
        <p:nvPicPr>
          <p:cNvPr id="55" name="Google Shape;55;p11"/>
          <p:cNvPicPr preferRelativeResize="0"/>
          <p:nvPr/>
        </p:nvPicPr>
        <p:blipFill>
          <a:blip r:embed="rId5">
            <a:alphaModFix/>
          </a:blip>
          <a:stretch>
            <a:fillRect/>
          </a:stretch>
        </p:blipFill>
        <p:spPr>
          <a:xfrm>
            <a:off x="4203898" y="739025"/>
            <a:ext cx="4023774" cy="1232300"/>
          </a:xfrm>
          <a:prstGeom prst="rect">
            <a:avLst/>
          </a:prstGeom>
          <a:noFill/>
          <a:ln>
            <a:noFill/>
          </a:ln>
        </p:spPr>
      </p:pic>
      <p:pic>
        <p:nvPicPr>
          <p:cNvPr id="56" name="Google Shape;56;p11"/>
          <p:cNvPicPr preferRelativeResize="0"/>
          <p:nvPr/>
        </p:nvPicPr>
        <p:blipFill>
          <a:blip r:embed="rId6">
            <a:alphaModFix/>
          </a:blip>
          <a:stretch>
            <a:fillRect/>
          </a:stretch>
        </p:blipFill>
        <p:spPr>
          <a:xfrm>
            <a:off x="665326" y="2951150"/>
            <a:ext cx="3350625" cy="1884724"/>
          </a:xfrm>
          <a:prstGeom prst="rect">
            <a:avLst/>
          </a:prstGeom>
          <a:noFill/>
          <a:ln>
            <a:noFill/>
          </a:ln>
        </p:spPr>
      </p:pic>
      <p:pic>
        <p:nvPicPr>
          <p:cNvPr id="57" name="Google Shape;57;p11"/>
          <p:cNvPicPr preferRelativeResize="0"/>
          <p:nvPr/>
        </p:nvPicPr>
        <p:blipFill>
          <a:blip r:embed="rId7">
            <a:alphaModFix/>
          </a:blip>
          <a:stretch>
            <a:fillRect/>
          </a:stretch>
        </p:blipFill>
        <p:spPr>
          <a:xfrm>
            <a:off x="4384851" y="2235225"/>
            <a:ext cx="1626552" cy="1626552"/>
          </a:xfrm>
          <a:prstGeom prst="rect">
            <a:avLst/>
          </a:prstGeom>
          <a:noFill/>
          <a:ln>
            <a:noFill/>
          </a:ln>
        </p:spPr>
      </p:pic>
      <p:pic>
        <p:nvPicPr>
          <p:cNvPr id="58" name="Google Shape;58;p11"/>
          <p:cNvPicPr preferRelativeResize="0"/>
          <p:nvPr/>
        </p:nvPicPr>
        <p:blipFill>
          <a:blip r:embed="rId8">
            <a:alphaModFix/>
          </a:blip>
          <a:stretch>
            <a:fillRect/>
          </a:stretch>
        </p:blipFill>
        <p:spPr>
          <a:xfrm>
            <a:off x="6380300" y="2235225"/>
            <a:ext cx="1626550" cy="1626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br>
              <a:rPr b="0" lang="en">
                <a:solidFill>
                  <a:srgbClr val="FFFFFF"/>
                </a:solidFill>
                <a:latin typeface="Bebas Neue"/>
                <a:ea typeface="Bebas Neue"/>
                <a:cs typeface="Bebas Neue"/>
                <a:sym typeface="Bebas Neue"/>
              </a:rPr>
            </a:br>
            <a:r>
              <a:rPr b="0" lang="en">
                <a:solidFill>
                  <a:srgbClr val="FFFFFF"/>
                </a:solidFill>
                <a:latin typeface="Bebas Neue"/>
                <a:ea typeface="Bebas Neue"/>
                <a:cs typeface="Bebas Neue"/>
                <a:sym typeface="Bebas Neue"/>
              </a:rPr>
              <a:t>FRC Team Brands</a:t>
            </a:r>
            <a:endParaRPr b="0">
              <a:solidFill>
                <a:srgbClr val="FFFFFF"/>
              </a:solidFill>
              <a:latin typeface="Bebas Neue"/>
              <a:ea typeface="Bebas Neue"/>
              <a:cs typeface="Bebas Neue"/>
              <a:sym typeface="Bebas Neue"/>
            </a:endParaRPr>
          </a:p>
        </p:txBody>
      </p:sp>
      <p:pic>
        <p:nvPicPr>
          <p:cNvPr id="64" name="Google Shape;64;p12"/>
          <p:cNvPicPr preferRelativeResize="0"/>
          <p:nvPr/>
        </p:nvPicPr>
        <p:blipFill>
          <a:blip r:embed="rId4">
            <a:alphaModFix/>
          </a:blip>
          <a:stretch>
            <a:fillRect/>
          </a:stretch>
        </p:blipFill>
        <p:spPr>
          <a:xfrm>
            <a:off x="638600" y="1176800"/>
            <a:ext cx="2512094" cy="1597650"/>
          </a:xfrm>
          <a:prstGeom prst="rect">
            <a:avLst/>
          </a:prstGeom>
          <a:noFill/>
          <a:ln>
            <a:noFill/>
          </a:ln>
        </p:spPr>
      </p:pic>
      <p:pic>
        <p:nvPicPr>
          <p:cNvPr id="65" name="Google Shape;65;p12"/>
          <p:cNvPicPr preferRelativeResize="0"/>
          <p:nvPr/>
        </p:nvPicPr>
        <p:blipFill rotWithShape="1">
          <a:blip r:embed="rId5">
            <a:alphaModFix/>
          </a:blip>
          <a:srcRect b="16447" l="17512" r="15413" t="16447"/>
          <a:stretch/>
        </p:blipFill>
        <p:spPr>
          <a:xfrm>
            <a:off x="4033623" y="3060350"/>
            <a:ext cx="1257699" cy="1447798"/>
          </a:xfrm>
          <a:prstGeom prst="rect">
            <a:avLst/>
          </a:prstGeom>
          <a:noFill/>
          <a:ln>
            <a:noFill/>
          </a:ln>
        </p:spPr>
      </p:pic>
      <p:pic>
        <p:nvPicPr>
          <p:cNvPr id="66" name="Google Shape;66;p12"/>
          <p:cNvPicPr preferRelativeResize="0"/>
          <p:nvPr/>
        </p:nvPicPr>
        <p:blipFill>
          <a:blip r:embed="rId6">
            <a:alphaModFix/>
          </a:blip>
          <a:stretch>
            <a:fillRect/>
          </a:stretch>
        </p:blipFill>
        <p:spPr>
          <a:xfrm>
            <a:off x="6426675" y="1063375"/>
            <a:ext cx="1597650" cy="1597650"/>
          </a:xfrm>
          <a:prstGeom prst="rect">
            <a:avLst/>
          </a:prstGeom>
          <a:noFill/>
          <a:ln>
            <a:noFill/>
          </a:ln>
        </p:spPr>
      </p:pic>
      <p:pic>
        <p:nvPicPr>
          <p:cNvPr id="67" name="Google Shape;67;p12"/>
          <p:cNvPicPr preferRelativeResize="0"/>
          <p:nvPr/>
        </p:nvPicPr>
        <p:blipFill>
          <a:blip r:embed="rId7">
            <a:alphaModFix/>
          </a:blip>
          <a:stretch>
            <a:fillRect/>
          </a:stretch>
        </p:blipFill>
        <p:spPr>
          <a:xfrm>
            <a:off x="1275824" y="3144926"/>
            <a:ext cx="2276475" cy="1278621"/>
          </a:xfrm>
          <a:prstGeom prst="rect">
            <a:avLst/>
          </a:prstGeom>
          <a:noFill/>
          <a:ln>
            <a:noFill/>
          </a:ln>
        </p:spPr>
      </p:pic>
      <p:pic>
        <p:nvPicPr>
          <p:cNvPr id="68" name="Google Shape;68;p12"/>
          <p:cNvPicPr preferRelativeResize="0"/>
          <p:nvPr/>
        </p:nvPicPr>
        <p:blipFill>
          <a:blip r:embed="rId8">
            <a:alphaModFix/>
          </a:blip>
          <a:stretch>
            <a:fillRect/>
          </a:stretch>
        </p:blipFill>
        <p:spPr>
          <a:xfrm>
            <a:off x="3863650" y="1063375"/>
            <a:ext cx="1597650" cy="1597650"/>
          </a:xfrm>
          <a:prstGeom prst="rect">
            <a:avLst/>
          </a:prstGeom>
          <a:noFill/>
          <a:ln>
            <a:noFill/>
          </a:ln>
        </p:spPr>
      </p:pic>
      <p:pic>
        <p:nvPicPr>
          <p:cNvPr id="69" name="Google Shape;69;p12"/>
          <p:cNvPicPr preferRelativeResize="0"/>
          <p:nvPr/>
        </p:nvPicPr>
        <p:blipFill>
          <a:blip r:embed="rId9">
            <a:alphaModFix/>
          </a:blip>
          <a:stretch>
            <a:fillRect/>
          </a:stretch>
        </p:blipFill>
        <p:spPr>
          <a:xfrm>
            <a:off x="5855431" y="2951325"/>
            <a:ext cx="1919066" cy="1665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Bebas Neue"/>
                <a:ea typeface="Bebas Neue"/>
                <a:cs typeface="Bebas Neue"/>
                <a:sym typeface="Bebas Neue"/>
              </a:rPr>
              <a:t>Developing a Brand</a:t>
            </a:r>
            <a:endParaRPr b="0">
              <a:solidFill>
                <a:schemeClr val="lt1"/>
              </a:solidFill>
              <a:latin typeface="Bebas Neue"/>
              <a:ea typeface="Bebas Neue"/>
              <a:cs typeface="Bebas Neue"/>
              <a:sym typeface="Bebas Neue"/>
            </a:endParaRPr>
          </a:p>
        </p:txBody>
      </p:sp>
      <p:sp>
        <p:nvSpPr>
          <p:cNvPr id="75" name="Google Shape;75;p13"/>
          <p:cNvSpPr txBox="1"/>
          <p:nvPr>
            <p:ph idx="1" type="body"/>
          </p:nvPr>
        </p:nvSpPr>
        <p:spPr>
          <a:xfrm>
            <a:off x="457200" y="1021025"/>
            <a:ext cx="8229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chemeClr val="lt1"/>
              </a:buClr>
              <a:buSzPts val="2400"/>
              <a:buChar char="●"/>
            </a:pPr>
            <a:r>
              <a:rPr lang="en" sz="2400">
                <a:solidFill>
                  <a:schemeClr val="lt1"/>
                </a:solidFill>
              </a:rPr>
              <a:t>Decide what works for your team</a:t>
            </a:r>
            <a:endParaRPr sz="24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Try out ideas on your audience (students, parents, mentors)</a:t>
            </a:r>
            <a:endParaRPr sz="20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What do you want the brand to communicate?</a:t>
            </a:r>
            <a:endParaRPr sz="24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Competitive / Serious</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Fun / Approachable</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School-based / Independent</a:t>
            </a:r>
            <a:endParaRPr sz="20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What design choices support your brand?</a:t>
            </a:r>
            <a:endParaRPr sz="24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Color</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Font</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Complexity</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Scalability</a:t>
            </a:r>
            <a:endParaRPr sz="2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Bebas Neue"/>
                <a:ea typeface="Bebas Neue"/>
                <a:cs typeface="Bebas Neue"/>
                <a:sym typeface="Bebas Neue"/>
              </a:rPr>
              <a:t>Maintaining A Brand</a:t>
            </a:r>
            <a:endParaRPr b="0">
              <a:solidFill>
                <a:schemeClr val="lt1"/>
              </a:solidFill>
              <a:latin typeface="Bebas Neue"/>
              <a:ea typeface="Bebas Neue"/>
              <a:cs typeface="Bebas Neue"/>
              <a:sym typeface="Bebas Neue"/>
            </a:endParaRPr>
          </a:p>
        </p:txBody>
      </p:sp>
      <p:sp>
        <p:nvSpPr>
          <p:cNvPr id="81" name="Google Shape;81;p14"/>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chemeClr val="lt1"/>
              </a:buClr>
              <a:buSzPts val="2400"/>
              <a:buChar char="●"/>
            </a:pPr>
            <a:r>
              <a:rPr lang="en" sz="2400">
                <a:solidFill>
                  <a:schemeClr val="lt1"/>
                </a:solidFill>
              </a:rPr>
              <a:t>Branding Standards</a:t>
            </a:r>
            <a:endParaRPr sz="2400">
              <a:solidFill>
                <a:schemeClr val="lt1"/>
              </a:solidFill>
            </a:endParaRPr>
          </a:p>
          <a:p>
            <a:pPr indent="-355600" lvl="1" marL="914400" rtl="0" algn="l">
              <a:lnSpc>
                <a:spcPct val="150000"/>
              </a:lnSpc>
              <a:spcBef>
                <a:spcPts val="0"/>
              </a:spcBef>
              <a:spcAft>
                <a:spcPts val="0"/>
              </a:spcAft>
              <a:buClr>
                <a:schemeClr val="lt1"/>
              </a:buClr>
              <a:buSzPts val="2000"/>
              <a:buChar char="○"/>
            </a:pPr>
            <a:r>
              <a:rPr lang="en" sz="2000">
                <a:solidFill>
                  <a:schemeClr val="lt1"/>
                </a:solidFill>
              </a:rPr>
              <a:t>Written guidelines for all uses of your brand</a:t>
            </a:r>
            <a:endParaRPr sz="20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Include everything that supports brand use</a:t>
            </a:r>
            <a:endParaRPr sz="24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Primary and secondary fonts</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Color </a:t>
            </a:r>
            <a:r>
              <a:rPr lang="en" sz="2000">
                <a:solidFill>
                  <a:schemeClr val="lt1"/>
                </a:solidFill>
              </a:rPr>
              <a:t>palette in RGB, CMYK, PMS and Hexadecimal</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Use on light and dark backgrounds</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Sizing and alternatives</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Acceptable and unacceptable variations</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Rules for modifying the brand for special cases</a:t>
            </a:r>
            <a:endParaRPr sz="2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Bebas Neue"/>
                <a:ea typeface="Bebas Neue"/>
                <a:cs typeface="Bebas Neue"/>
                <a:sym typeface="Bebas Neue"/>
              </a:rPr>
              <a:t>Branding STandards in FRC</a:t>
            </a:r>
            <a:endParaRPr b="0">
              <a:solidFill>
                <a:schemeClr val="lt1"/>
              </a:solidFill>
              <a:latin typeface="Bebas Neue"/>
              <a:ea typeface="Bebas Neue"/>
              <a:cs typeface="Bebas Neue"/>
              <a:sym typeface="Bebas Neue"/>
            </a:endParaRPr>
          </a:p>
        </p:txBody>
      </p:sp>
      <p:sp>
        <p:nvSpPr>
          <p:cNvPr id="87" name="Google Shape;87;p15"/>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chemeClr val="lt1"/>
              </a:buClr>
              <a:buSzPts val="2400"/>
              <a:buChar char="●"/>
            </a:pPr>
            <a:r>
              <a:rPr lang="en" sz="2400">
                <a:solidFill>
                  <a:schemeClr val="lt1"/>
                </a:solidFill>
              </a:rPr>
              <a:t>Team 1528 Holy Cows</a:t>
            </a:r>
            <a:endParaRPr sz="2400">
              <a:solidFill>
                <a:schemeClr val="lt1"/>
              </a:solidFill>
            </a:endParaRPr>
          </a:p>
          <a:p>
            <a:pPr indent="-355600" lvl="1" marL="914400" rtl="0" algn="l">
              <a:lnSpc>
                <a:spcPct val="150000"/>
              </a:lnSpc>
              <a:spcBef>
                <a:spcPts val="0"/>
              </a:spcBef>
              <a:spcAft>
                <a:spcPts val="0"/>
              </a:spcAft>
              <a:buClr>
                <a:schemeClr val="lt1"/>
              </a:buClr>
              <a:buSzPts val="2000"/>
              <a:buChar char="○"/>
            </a:pPr>
            <a:r>
              <a:rPr lang="en" sz="2000">
                <a:solidFill>
                  <a:schemeClr val="lt1"/>
                </a:solidFill>
              </a:rPr>
              <a:t>Comprehensive graphics and brand application standards</a:t>
            </a:r>
            <a:endParaRPr sz="20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Team 3128 Aluminium Narwhals</a:t>
            </a:r>
            <a:endParaRPr sz="2400">
              <a:solidFill>
                <a:schemeClr val="lt1"/>
              </a:solidFill>
            </a:endParaRPr>
          </a:p>
          <a:p>
            <a:pPr indent="-381000" lvl="1" marL="914400" rtl="0" algn="l">
              <a:lnSpc>
                <a:spcPct val="100000"/>
              </a:lnSpc>
              <a:spcBef>
                <a:spcPts val="0"/>
              </a:spcBef>
              <a:spcAft>
                <a:spcPts val="0"/>
              </a:spcAft>
              <a:buClr>
                <a:schemeClr val="lt1"/>
              </a:buClr>
              <a:buSzPts val="2400"/>
              <a:buChar char="○"/>
            </a:pPr>
            <a:r>
              <a:rPr lang="en" sz="2000">
                <a:solidFill>
                  <a:schemeClr val="lt1"/>
                </a:solidFill>
              </a:rPr>
              <a:t>Good examples of how to adapt and apply their brand</a:t>
            </a:r>
            <a:endParaRPr sz="2000">
              <a:solidFill>
                <a:schemeClr val="lt1"/>
              </a:solidFill>
            </a:endParaRPr>
          </a:p>
          <a:p>
            <a:pPr indent="-381000" lvl="0" marL="457200" rtl="0" algn="l">
              <a:lnSpc>
                <a:spcPct val="115000"/>
              </a:lnSpc>
              <a:spcBef>
                <a:spcPts val="1000"/>
              </a:spcBef>
              <a:spcAft>
                <a:spcPts val="0"/>
              </a:spcAft>
              <a:buClr>
                <a:schemeClr val="lt1"/>
              </a:buClr>
              <a:buSzPts val="2400"/>
              <a:buChar char="●"/>
            </a:pPr>
            <a:r>
              <a:rPr lang="en" sz="2400">
                <a:solidFill>
                  <a:schemeClr val="lt1"/>
                </a:solidFill>
              </a:rPr>
              <a:t>Exploding Bacon Team 1902</a:t>
            </a:r>
            <a:endParaRPr sz="2400">
              <a:solidFill>
                <a:schemeClr val="lt1"/>
              </a:solidFill>
            </a:endParaRPr>
          </a:p>
          <a:p>
            <a:pPr indent="-355600" lvl="1" marL="914400" rtl="0" algn="l">
              <a:lnSpc>
                <a:spcPct val="150000"/>
              </a:lnSpc>
              <a:spcBef>
                <a:spcPts val="0"/>
              </a:spcBef>
              <a:spcAft>
                <a:spcPts val="0"/>
              </a:spcAft>
              <a:buClr>
                <a:schemeClr val="lt1"/>
              </a:buClr>
              <a:buSzPts val="2000"/>
              <a:buChar char="○"/>
            </a:pPr>
            <a:r>
              <a:rPr lang="en" sz="2000">
                <a:solidFill>
                  <a:schemeClr val="lt1"/>
                </a:solidFill>
              </a:rPr>
              <a:t>Online branding and imagery presentations</a:t>
            </a:r>
            <a:endParaRPr sz="2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Bebas Neue"/>
                <a:ea typeface="Bebas Neue"/>
                <a:cs typeface="Bebas Neue"/>
                <a:sym typeface="Bebas Neue"/>
              </a:rPr>
              <a:t>Brand Evolution</a:t>
            </a:r>
            <a:endParaRPr b="0">
              <a:solidFill>
                <a:schemeClr val="lt1"/>
              </a:solidFill>
              <a:latin typeface="Bebas Neue"/>
              <a:ea typeface="Bebas Neue"/>
              <a:cs typeface="Bebas Neue"/>
              <a:sym typeface="Bebas Neue"/>
            </a:endParaRPr>
          </a:p>
        </p:txBody>
      </p:sp>
      <p:pic>
        <p:nvPicPr>
          <p:cNvPr id="93" name="Google Shape;93;p16"/>
          <p:cNvPicPr preferRelativeResize="0"/>
          <p:nvPr/>
        </p:nvPicPr>
        <p:blipFill>
          <a:blip r:embed="rId4">
            <a:alphaModFix/>
          </a:blip>
          <a:stretch>
            <a:fillRect/>
          </a:stretch>
        </p:blipFill>
        <p:spPr>
          <a:xfrm>
            <a:off x="3685475" y="2930277"/>
            <a:ext cx="1621799" cy="1406075"/>
          </a:xfrm>
          <a:prstGeom prst="rect">
            <a:avLst/>
          </a:prstGeom>
          <a:noFill/>
          <a:ln>
            <a:noFill/>
          </a:ln>
        </p:spPr>
      </p:pic>
      <p:pic>
        <p:nvPicPr>
          <p:cNvPr id="94" name="Google Shape;94;p16"/>
          <p:cNvPicPr preferRelativeResize="0"/>
          <p:nvPr/>
        </p:nvPicPr>
        <p:blipFill>
          <a:blip r:embed="rId5">
            <a:alphaModFix/>
          </a:blip>
          <a:stretch>
            <a:fillRect/>
          </a:stretch>
        </p:blipFill>
        <p:spPr>
          <a:xfrm>
            <a:off x="750650" y="1161575"/>
            <a:ext cx="1940774" cy="1565625"/>
          </a:xfrm>
          <a:prstGeom prst="rect">
            <a:avLst/>
          </a:prstGeom>
          <a:noFill/>
          <a:ln>
            <a:noFill/>
          </a:ln>
        </p:spPr>
      </p:pic>
      <p:pic>
        <p:nvPicPr>
          <p:cNvPr id="95" name="Google Shape;95;p16"/>
          <p:cNvPicPr preferRelativeResize="0"/>
          <p:nvPr/>
        </p:nvPicPr>
        <p:blipFill>
          <a:blip r:embed="rId6">
            <a:alphaModFix/>
          </a:blip>
          <a:stretch>
            <a:fillRect/>
          </a:stretch>
        </p:blipFill>
        <p:spPr>
          <a:xfrm>
            <a:off x="750648" y="2930275"/>
            <a:ext cx="2674125" cy="1080349"/>
          </a:xfrm>
          <a:prstGeom prst="rect">
            <a:avLst/>
          </a:prstGeom>
          <a:noFill/>
          <a:ln>
            <a:noFill/>
          </a:ln>
        </p:spPr>
      </p:pic>
      <p:pic>
        <p:nvPicPr>
          <p:cNvPr id="96" name="Google Shape;96;p16"/>
          <p:cNvPicPr preferRelativeResize="0"/>
          <p:nvPr/>
        </p:nvPicPr>
        <p:blipFill>
          <a:blip r:embed="rId7">
            <a:alphaModFix/>
          </a:blip>
          <a:stretch>
            <a:fillRect/>
          </a:stretch>
        </p:blipFill>
        <p:spPr>
          <a:xfrm>
            <a:off x="3014425" y="1161575"/>
            <a:ext cx="2674125" cy="1314575"/>
          </a:xfrm>
          <a:prstGeom prst="rect">
            <a:avLst/>
          </a:prstGeom>
          <a:noFill/>
          <a:ln>
            <a:noFill/>
          </a:ln>
        </p:spPr>
      </p:pic>
      <p:pic>
        <p:nvPicPr>
          <p:cNvPr id="97" name="Google Shape;97;p16"/>
          <p:cNvPicPr preferRelativeResize="0"/>
          <p:nvPr/>
        </p:nvPicPr>
        <p:blipFill>
          <a:blip r:embed="rId8">
            <a:alphaModFix/>
          </a:blip>
          <a:stretch>
            <a:fillRect/>
          </a:stretch>
        </p:blipFill>
        <p:spPr>
          <a:xfrm>
            <a:off x="5816500" y="1812800"/>
            <a:ext cx="2920323" cy="18525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