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Roboto Black"/>
      <p:bold r:id="rId37"/>
      <p:boldItalic r:id="rId38"/>
    </p:embeddedFont>
    <p:embeddedFont>
      <p:font typeface="Roboto"/>
      <p:regular r:id="rId39"/>
      <p:bold r:id="rId40"/>
      <p:italic r:id="rId41"/>
      <p:boldItalic r:id="rId42"/>
    </p:embeddedFont>
    <p:embeddedFont>
      <p:font typeface="Quicksand"/>
      <p:regular r:id="rId43"/>
      <p:bold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Roboto-bold.fntdata"/><Relationship Id="rId20" Type="http://schemas.openxmlformats.org/officeDocument/2006/relationships/slide" Target="slides/slide16.xml"/><Relationship Id="rId42" Type="http://schemas.openxmlformats.org/officeDocument/2006/relationships/font" Target="fonts/Roboto-boldItalic.fntdata"/><Relationship Id="rId41" Type="http://schemas.openxmlformats.org/officeDocument/2006/relationships/font" Target="fonts/Roboto-italic.fntdata"/><Relationship Id="rId22" Type="http://schemas.openxmlformats.org/officeDocument/2006/relationships/slide" Target="slides/slide18.xml"/><Relationship Id="rId44" Type="http://schemas.openxmlformats.org/officeDocument/2006/relationships/font" Target="fonts/Quicksand-bold.fntdata"/><Relationship Id="rId21" Type="http://schemas.openxmlformats.org/officeDocument/2006/relationships/slide" Target="slides/slide17.xml"/><Relationship Id="rId43" Type="http://schemas.openxmlformats.org/officeDocument/2006/relationships/font" Target="fonts/Quicksand-regular.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Black-bold.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regular.fntdata"/><Relationship Id="rId16" Type="http://schemas.openxmlformats.org/officeDocument/2006/relationships/slide" Target="slides/slide12.xml"/><Relationship Id="rId38" Type="http://schemas.openxmlformats.org/officeDocument/2006/relationships/font" Target="fonts/RobotoBlack-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5b35a59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 name="Google Shape;32;g5b35a59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 Software robot member and Robocamps head </a:t>
            </a:r>
            <a:r>
              <a:rPr lang="en"/>
              <a:t>counselor</a:t>
            </a:r>
            <a:r>
              <a:rPr lang="en"/>
              <a:t> </a:t>
            </a:r>
            <a:endParaRPr/>
          </a:p>
          <a:p>
            <a:pPr indent="0" lvl="0" marL="0" rtl="0" algn="l">
              <a:spcBef>
                <a:spcPts val="0"/>
              </a:spcBef>
              <a:spcAft>
                <a:spcPts val="0"/>
              </a:spcAft>
              <a:buNone/>
            </a:pPr>
            <a:r>
              <a:rPr lang="en"/>
              <a:t>David: Architect by day, Citrus Circuits outreach mentor by night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636dd8086e_0_28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636dd8086e_0_28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Where will you find camp counselors?</a:t>
            </a:r>
            <a:endParaRPr/>
          </a:p>
          <a:p>
            <a:pPr indent="-317500" lvl="0" marL="457200" rtl="0" algn="l">
              <a:spcBef>
                <a:spcPts val="0"/>
              </a:spcBef>
              <a:spcAft>
                <a:spcPts val="0"/>
              </a:spcAft>
              <a:buSzPts val="1400"/>
              <a:buChar char="●"/>
            </a:pPr>
            <a:r>
              <a:rPr lang="en"/>
              <a:t>From your team? Outsourced?</a:t>
            </a:r>
            <a:endParaRPr/>
          </a:p>
          <a:p>
            <a:pPr indent="-317500" lvl="0" marL="457200" rtl="0" algn="l">
              <a:spcBef>
                <a:spcPts val="0"/>
              </a:spcBef>
              <a:spcAft>
                <a:spcPts val="0"/>
              </a:spcAft>
              <a:buSzPts val="1400"/>
              <a:buChar char="●"/>
            </a:pPr>
            <a:r>
              <a:rPr lang="en"/>
              <a:t>How will you convince them to be counselors?</a:t>
            </a:r>
            <a:endParaRPr/>
          </a:p>
          <a:p>
            <a:pPr indent="-317500" lvl="0" marL="457200" rtl="0" algn="l">
              <a:spcBef>
                <a:spcPts val="0"/>
              </a:spcBef>
              <a:spcAft>
                <a:spcPts val="0"/>
              </a:spcAft>
              <a:buSzPts val="1400"/>
              <a:buChar char="●"/>
            </a:pPr>
            <a:r>
              <a:rPr lang="en"/>
              <a:t>How many counselors will you need?</a:t>
            </a:r>
            <a:endParaRPr/>
          </a:p>
          <a:p>
            <a:pPr indent="-317500" lvl="0" marL="457200" rtl="0" algn="l">
              <a:spcBef>
                <a:spcPts val="0"/>
              </a:spcBef>
              <a:spcAft>
                <a:spcPts val="0"/>
              </a:spcAft>
              <a:buSzPts val="1400"/>
              <a:buChar char="●"/>
            </a:pPr>
            <a:r>
              <a:rPr lang="en"/>
              <a:t>Recommended 1 counselor per ~4-6 campers + 1-2 head counselors + 1-2 floaters/backups</a:t>
            </a:r>
            <a:endParaRPr/>
          </a:p>
          <a:p>
            <a:pPr indent="-317500" lvl="0" marL="457200" rtl="0" algn="l">
              <a:spcBef>
                <a:spcPts val="0"/>
              </a:spcBef>
              <a:spcAft>
                <a:spcPts val="0"/>
              </a:spcAft>
              <a:buSzPts val="1400"/>
              <a:buChar char="●"/>
            </a:pPr>
            <a:r>
              <a:rPr lang="en"/>
              <a:t>The more trained counselors, the better the experience for campers</a:t>
            </a:r>
            <a:endParaRPr/>
          </a:p>
          <a:p>
            <a:pPr indent="-317500" lvl="0" marL="457200" rtl="0" algn="l">
              <a:spcBef>
                <a:spcPts val="0"/>
              </a:spcBef>
              <a:spcAft>
                <a:spcPts val="0"/>
              </a:spcAft>
              <a:buSzPts val="1400"/>
              <a:buChar char="●"/>
            </a:pPr>
            <a:r>
              <a:rPr lang="en"/>
              <a:t>Counselor assignments during camp</a:t>
            </a:r>
            <a:endParaRPr/>
          </a:p>
          <a:p>
            <a:pPr indent="-317500" lvl="0" marL="457200" rtl="0" algn="l">
              <a:spcBef>
                <a:spcPts val="0"/>
              </a:spcBef>
              <a:spcAft>
                <a:spcPts val="0"/>
              </a:spcAft>
              <a:buSzPts val="1400"/>
              <a:buChar char="●"/>
            </a:pPr>
            <a:r>
              <a:rPr lang="en"/>
              <a:t>Training technical and soft skills</a:t>
            </a:r>
            <a:endParaRPr/>
          </a:p>
          <a:p>
            <a:pPr indent="-317500" lvl="0" marL="457200" rtl="0" algn="l">
              <a:spcBef>
                <a:spcPts val="0"/>
              </a:spcBef>
              <a:spcAft>
                <a:spcPts val="0"/>
              </a:spcAft>
              <a:buSzPts val="1400"/>
              <a:buChar char="●"/>
            </a:pPr>
            <a:r>
              <a:rPr lang="en"/>
              <a:t>Need at least 1 trained adult supervisor per camp</a:t>
            </a:r>
            <a:endParaRPr/>
          </a:p>
          <a:p>
            <a:pPr indent="-317500" lvl="0" marL="457200" rtl="0" algn="l">
              <a:spcBef>
                <a:spcPts val="0"/>
              </a:spcBef>
              <a:spcAft>
                <a:spcPts val="0"/>
              </a:spcAft>
              <a:buSzPts val="1400"/>
              <a:buChar char="●"/>
            </a:pPr>
            <a:r>
              <a:rPr lang="en"/>
              <a:t>Handles safety, behavior problems, and parent conflicts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636dd8086e_0_28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636dd8086e_0_28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0" lvl="0" marL="0" rtl="0" algn="l">
              <a:spcBef>
                <a:spcPts val="0"/>
              </a:spcBef>
              <a:spcAft>
                <a:spcPts val="0"/>
              </a:spcAft>
              <a:buNone/>
            </a:pPr>
            <a:r>
              <a:rPr lang="en"/>
              <a:t>This makes it sound intimidating but you don’t need to worry if not </a:t>
            </a:r>
            <a:r>
              <a:rPr lang="en"/>
              <a:t>everything</a:t>
            </a:r>
            <a:r>
              <a:rPr lang="en"/>
              <a:t> is perfect. Just worry about the big stuff, the small stuff can be more easily resolved.  We’ll focus on the big </a:t>
            </a:r>
            <a:r>
              <a:rPr lang="en"/>
              <a:t>stuff here, and you’ll learn the small stuff as you go.</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636dd8086e_0_28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636dd8086e_0_28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317500" lvl="0" marL="457200" rtl="0" algn="l">
              <a:spcBef>
                <a:spcPts val="0"/>
              </a:spcBef>
              <a:spcAft>
                <a:spcPts val="0"/>
              </a:spcAft>
              <a:buSzPts val="1400"/>
              <a:buChar char="●"/>
            </a:pPr>
            <a:r>
              <a:rPr lang="en"/>
              <a:t>Which weeks: </a:t>
            </a:r>
            <a:endParaRPr/>
          </a:p>
          <a:p>
            <a:pPr indent="-317500" lvl="1" marL="914400" rtl="0" algn="l">
              <a:spcBef>
                <a:spcPts val="0"/>
              </a:spcBef>
              <a:spcAft>
                <a:spcPts val="0"/>
              </a:spcAft>
              <a:buSzPts val="1400"/>
              <a:buChar char="○"/>
            </a:pPr>
            <a:r>
              <a:rPr lang="en"/>
              <a:t>Typically your demand (students) and supply (teachers, volunteers, classroom space etc.) dictates summer camps or possible spring break.</a:t>
            </a:r>
            <a:endParaRPr/>
          </a:p>
          <a:p>
            <a:pPr indent="-317500" lvl="0" marL="457200" rtl="0" algn="l">
              <a:spcBef>
                <a:spcPts val="0"/>
              </a:spcBef>
              <a:spcAft>
                <a:spcPts val="0"/>
              </a:spcAft>
              <a:buSzPts val="1400"/>
              <a:buChar char="●"/>
            </a:pPr>
            <a:r>
              <a:rPr lang="en"/>
              <a:t>How many days per week?  </a:t>
            </a:r>
            <a:endParaRPr/>
          </a:p>
          <a:p>
            <a:pPr indent="-317500" lvl="1" marL="914400" rtl="0" algn="l">
              <a:spcBef>
                <a:spcPts val="0"/>
              </a:spcBef>
              <a:spcAft>
                <a:spcPts val="0"/>
              </a:spcAft>
              <a:buSzPts val="1400"/>
              <a:buChar char="○"/>
            </a:pPr>
            <a:r>
              <a:rPr lang="en"/>
              <a:t>We’ve found planning in 1-week blocks makes lots of sense: bite sized, good curriculum length, affordable, intuitive.</a:t>
            </a:r>
            <a:endParaRPr/>
          </a:p>
          <a:p>
            <a:pPr indent="-317500" lvl="0" marL="457200" rtl="0" algn="l">
              <a:spcBef>
                <a:spcPts val="0"/>
              </a:spcBef>
              <a:spcAft>
                <a:spcPts val="0"/>
              </a:spcAft>
              <a:buSzPts val="1400"/>
              <a:buChar char="●"/>
            </a:pPr>
            <a:r>
              <a:rPr lang="en"/>
              <a:t>How many hours per day?  </a:t>
            </a:r>
            <a:endParaRPr/>
          </a:p>
          <a:p>
            <a:pPr indent="-317500" lvl="1" marL="914400" rtl="0" algn="l">
              <a:spcBef>
                <a:spcPts val="0"/>
              </a:spcBef>
              <a:spcAft>
                <a:spcPts val="0"/>
              </a:spcAft>
              <a:buSzPts val="1400"/>
              <a:buChar char="○"/>
            </a:pPr>
            <a:r>
              <a:rPr lang="en"/>
              <a:t>Depends on target audience</a:t>
            </a:r>
            <a:endParaRPr/>
          </a:p>
          <a:p>
            <a:pPr indent="-317500" lvl="1" marL="914400" rtl="0" algn="l">
              <a:spcBef>
                <a:spcPts val="0"/>
              </a:spcBef>
              <a:spcAft>
                <a:spcPts val="0"/>
              </a:spcAft>
              <a:buSzPts val="1400"/>
              <a:buChar char="○"/>
            </a:pPr>
            <a:r>
              <a:rPr lang="en"/>
              <a:t>½ day max for younger kids.  </a:t>
            </a:r>
            <a:endParaRPr/>
          </a:p>
          <a:p>
            <a:pPr indent="-317500" lvl="1" marL="914400" rtl="0" algn="l">
              <a:spcBef>
                <a:spcPts val="0"/>
              </a:spcBef>
              <a:spcAft>
                <a:spcPts val="0"/>
              </a:spcAft>
              <a:buSzPts val="1400"/>
              <a:buChar char="○"/>
            </a:pPr>
            <a:r>
              <a:rPr lang="en"/>
              <a:t>Even for 4-8 graders, more than ~7 hours will be too </a:t>
            </a:r>
            <a:r>
              <a:rPr lang="en"/>
              <a:t>much</a:t>
            </a:r>
            <a:r>
              <a:rPr lang="en"/>
              <a:t> for them to focus</a:t>
            </a:r>
            <a:endParaRPr/>
          </a:p>
          <a:p>
            <a:pPr indent="-317500" lvl="0" marL="457200" rtl="0" algn="l">
              <a:spcBef>
                <a:spcPts val="0"/>
              </a:spcBef>
              <a:spcAft>
                <a:spcPts val="0"/>
              </a:spcAft>
              <a:buSzPts val="1400"/>
              <a:buChar char="●"/>
            </a:pPr>
            <a:r>
              <a:rPr lang="en"/>
              <a:t>Things to take in account:</a:t>
            </a:r>
            <a:endParaRPr/>
          </a:p>
          <a:p>
            <a:pPr indent="-317500" lvl="1" marL="914400" rtl="0" algn="l">
              <a:spcBef>
                <a:spcPts val="0"/>
              </a:spcBef>
              <a:spcAft>
                <a:spcPts val="0"/>
              </a:spcAft>
              <a:buSzPts val="1400"/>
              <a:buChar char="○"/>
            </a:pPr>
            <a:r>
              <a:rPr lang="en"/>
              <a:t>What dates work for your reserved location</a:t>
            </a:r>
            <a:endParaRPr/>
          </a:p>
          <a:p>
            <a:pPr indent="-317500" lvl="1" marL="914400" rtl="0" algn="l">
              <a:spcBef>
                <a:spcPts val="0"/>
              </a:spcBef>
              <a:spcAft>
                <a:spcPts val="0"/>
              </a:spcAft>
              <a:buSzPts val="1400"/>
              <a:buChar char="○"/>
            </a:pPr>
            <a:r>
              <a:rPr lang="en"/>
              <a:t>What dates have highest availability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636dd8086e_0_28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636dd8086e_0_28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636dd8086e_0_28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636dd8086e_0_28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Take in account: Location space, available counselor number, and budget restrictions</a:t>
            </a:r>
            <a:endParaRPr/>
          </a:p>
          <a:p>
            <a:pPr indent="-317500" lvl="0" marL="457200" rtl="0" algn="l">
              <a:spcBef>
                <a:spcPts val="0"/>
              </a:spcBef>
              <a:spcAft>
                <a:spcPts val="0"/>
              </a:spcAft>
              <a:buSzPts val="1400"/>
              <a:buChar char="●"/>
            </a:pPr>
            <a:r>
              <a:rPr lang="en"/>
              <a:t>Younger kids may have more behavior issues, problems concentrating, and might struggle with technical aspects</a:t>
            </a:r>
            <a:endParaRPr/>
          </a:p>
          <a:p>
            <a:pPr indent="-317500" lvl="0" marL="457200" rtl="0" algn="l">
              <a:spcBef>
                <a:spcPts val="0"/>
              </a:spcBef>
              <a:spcAft>
                <a:spcPts val="0"/>
              </a:spcAft>
              <a:buSzPts val="1400"/>
              <a:buChar char="●"/>
            </a:pPr>
            <a:r>
              <a:rPr lang="en"/>
              <a:t>Older kids may find technical aspects too easy and get bored easily</a:t>
            </a:r>
            <a:endParaRPr/>
          </a:p>
          <a:p>
            <a:pPr indent="-317500" lvl="0" marL="457200" rtl="0" algn="l">
              <a:spcBef>
                <a:spcPts val="0"/>
              </a:spcBef>
              <a:spcAft>
                <a:spcPts val="0"/>
              </a:spcAft>
              <a:buSzPts val="1400"/>
              <a:buChar char="●"/>
            </a:pPr>
            <a:r>
              <a:rPr lang="en"/>
              <a:t>Kids of different ages don’t tend to work super well together</a:t>
            </a:r>
            <a:endParaRPr/>
          </a:p>
          <a:p>
            <a:pPr indent="-317500" lvl="0" marL="457200" rtl="0" algn="l">
              <a:spcBef>
                <a:spcPts val="0"/>
              </a:spcBef>
              <a:spcAft>
                <a:spcPts val="0"/>
              </a:spcAft>
              <a:buSzPts val="1400"/>
              <a:buChar char="●"/>
            </a:pPr>
            <a:r>
              <a:rPr lang="en"/>
              <a:t>Split up kids by the age game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636dd8086e_0_28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636dd8086e_0_28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636dd8086e_0_28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636dd8086e_0_28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317500" lvl="0" marL="457200" rtl="0" algn="l">
              <a:spcBef>
                <a:spcPts val="0"/>
              </a:spcBef>
              <a:spcAft>
                <a:spcPts val="0"/>
              </a:spcAft>
              <a:buSzPts val="1400"/>
              <a:buChar char="●"/>
            </a:pPr>
            <a:r>
              <a:rPr lang="en"/>
              <a:t>Renting a venue - don’t forget insurance!  Event insurance easily available online, e.g. EventHelper.com.</a:t>
            </a:r>
            <a:endParaRPr/>
          </a:p>
          <a:p>
            <a:pPr indent="-317500" lvl="0" marL="457200" rtl="0" algn="l">
              <a:spcBef>
                <a:spcPts val="0"/>
              </a:spcBef>
              <a:spcAft>
                <a:spcPts val="0"/>
              </a:spcAft>
              <a:buSzPts val="1400"/>
              <a:buChar char="●"/>
            </a:pPr>
            <a:r>
              <a:rPr lang="en"/>
              <a:t>Possible wages for counselors or adult supervisors</a:t>
            </a:r>
            <a:endParaRPr/>
          </a:p>
          <a:p>
            <a:pPr indent="-317500" lvl="0" marL="457200" rtl="0" algn="l">
              <a:spcBef>
                <a:spcPts val="0"/>
              </a:spcBef>
              <a:spcAft>
                <a:spcPts val="0"/>
              </a:spcAft>
              <a:buSzPts val="1400"/>
              <a:buChar char="●"/>
            </a:pPr>
            <a:r>
              <a:rPr lang="en"/>
              <a:t>We partner with the school </a:t>
            </a:r>
            <a:r>
              <a:rPr lang="en"/>
              <a:t>district,</a:t>
            </a:r>
            <a:r>
              <a:rPr lang="en"/>
              <a:t> which uses CTE and after-school enrichment funds to sponsor </a:t>
            </a:r>
            <a:r>
              <a:rPr lang="en"/>
              <a:t>disadvantaged</a:t>
            </a:r>
            <a:r>
              <a:rPr lang="en"/>
              <a:t> kids in the summar camps.  We typically reserve 6 spots in each camp (except girl-only camps).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636dd8086e_0_28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636dd8086e_0_28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317500" lvl="0" marL="457200" rtl="0" algn="l">
              <a:spcBef>
                <a:spcPts val="0"/>
              </a:spcBef>
              <a:spcAft>
                <a:spcPts val="0"/>
              </a:spcAft>
              <a:buSzPts val="1400"/>
              <a:buChar char="●"/>
            </a:pPr>
            <a:r>
              <a:rPr lang="en"/>
              <a:t>Look at average costs of other similar camps in your area</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636dd8086e_0_28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636dd8086e_0_28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636dd8086e_0_28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636dd8086e_0_28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5b35a59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 name="Google Shape;39;g5b35a59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Anything that inspires from a science </a:t>
            </a:r>
            <a:r>
              <a:rPr lang="en"/>
              <a:t>experiment</a:t>
            </a:r>
            <a:r>
              <a:rPr lang="en"/>
              <a:t> to building a robot.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636dd8086e_0_28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636dd8086e_0_28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Start advertising a few months (or more) before camp</a:t>
            </a:r>
            <a:endParaRPr/>
          </a:p>
          <a:p>
            <a:pPr indent="-317500" lvl="0" marL="457200" rtl="0" algn="l">
              <a:spcBef>
                <a:spcPts val="0"/>
              </a:spcBef>
              <a:spcAft>
                <a:spcPts val="0"/>
              </a:spcAft>
              <a:buSzPts val="1400"/>
              <a:buChar char="●"/>
            </a:pPr>
            <a:r>
              <a:rPr lang="en"/>
              <a:t>How can you best reach your audience?</a:t>
            </a:r>
            <a:endParaRPr/>
          </a:p>
          <a:p>
            <a:pPr indent="-317500" lvl="0" marL="457200" rtl="0" algn="l">
              <a:spcBef>
                <a:spcPts val="0"/>
              </a:spcBef>
              <a:spcAft>
                <a:spcPts val="0"/>
              </a:spcAft>
              <a:buSzPts val="1400"/>
              <a:buChar char="●"/>
            </a:pPr>
            <a:r>
              <a:rPr lang="en"/>
              <a:t>Email</a:t>
            </a:r>
            <a:endParaRPr/>
          </a:p>
          <a:p>
            <a:pPr indent="-317500" lvl="0" marL="457200" rtl="0" algn="l">
              <a:spcBef>
                <a:spcPts val="0"/>
              </a:spcBef>
              <a:spcAft>
                <a:spcPts val="0"/>
              </a:spcAft>
              <a:buSzPts val="1400"/>
              <a:buChar char="●"/>
            </a:pPr>
            <a:r>
              <a:rPr lang="en"/>
              <a:t>Have a team email account where campers can ask questions</a:t>
            </a:r>
            <a:endParaRPr/>
          </a:p>
          <a:p>
            <a:pPr indent="-317500" lvl="0" marL="457200" rtl="0" algn="l">
              <a:spcBef>
                <a:spcPts val="0"/>
              </a:spcBef>
              <a:spcAft>
                <a:spcPts val="0"/>
              </a:spcAft>
              <a:buSzPts val="1400"/>
              <a:buChar char="●"/>
            </a:pPr>
            <a:r>
              <a:rPr lang="en"/>
              <a:t>Social media</a:t>
            </a:r>
            <a:endParaRPr/>
          </a:p>
          <a:p>
            <a:pPr indent="-317500" lvl="0" marL="457200" rtl="0" algn="l">
              <a:spcBef>
                <a:spcPts val="0"/>
              </a:spcBef>
              <a:spcAft>
                <a:spcPts val="0"/>
              </a:spcAft>
              <a:buSzPts val="1400"/>
              <a:buChar char="●"/>
            </a:pPr>
            <a:r>
              <a:rPr lang="en"/>
              <a:t>Flyers</a:t>
            </a:r>
            <a:endParaRPr/>
          </a:p>
          <a:p>
            <a:pPr indent="-317500" lvl="0" marL="457200" rtl="0" algn="l">
              <a:spcBef>
                <a:spcPts val="0"/>
              </a:spcBef>
              <a:spcAft>
                <a:spcPts val="0"/>
              </a:spcAft>
              <a:buSzPts val="1400"/>
              <a:buChar char="●"/>
            </a:pPr>
            <a:r>
              <a:rPr lang="en"/>
              <a:t>Website</a:t>
            </a:r>
            <a:endParaRPr/>
          </a:p>
          <a:p>
            <a:pPr indent="-317500" lvl="0" marL="457200" rtl="0" algn="l">
              <a:spcBef>
                <a:spcPts val="0"/>
              </a:spcBef>
              <a:spcAft>
                <a:spcPts val="0"/>
              </a:spcAft>
              <a:buSzPts val="1400"/>
              <a:buChar char="●"/>
            </a:pPr>
            <a:r>
              <a:rPr lang="en"/>
              <a:t>A place where campers can find more information and register</a:t>
            </a:r>
            <a:endParaRPr/>
          </a:p>
          <a:p>
            <a:pPr indent="-317500" lvl="0" marL="457200" rtl="0" algn="l">
              <a:spcBef>
                <a:spcPts val="0"/>
              </a:spcBef>
              <a:spcAft>
                <a:spcPts val="0"/>
              </a:spcAft>
              <a:buSzPts val="1400"/>
              <a:buChar char="●"/>
            </a:pPr>
            <a:r>
              <a:rPr lang="en"/>
              <a:t>Teachers and schools</a:t>
            </a:r>
            <a:endParaRPr/>
          </a:p>
          <a:p>
            <a:pPr indent="-317500" lvl="0" marL="457200" rtl="0" algn="l">
              <a:spcBef>
                <a:spcPts val="0"/>
              </a:spcBef>
              <a:spcAft>
                <a:spcPts val="0"/>
              </a:spcAft>
              <a:buSzPts val="1400"/>
              <a:buChar char="●"/>
            </a:pPr>
            <a:r>
              <a:rPr lang="en"/>
              <a:t>Have your teammates advertise to their friends and family!</a:t>
            </a:r>
            <a:endParaRPr/>
          </a:p>
          <a:p>
            <a:pPr indent="-317500" lvl="0" marL="457200" rtl="0" algn="l">
              <a:spcBef>
                <a:spcPts val="0"/>
              </a:spcBef>
              <a:spcAft>
                <a:spcPts val="0"/>
              </a:spcAft>
              <a:buSzPts val="1400"/>
              <a:buChar char="●"/>
            </a:pPr>
            <a:r>
              <a:rPr lang="en"/>
              <a:t>Advertise the registration link with a drop date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636dd8086e_0_28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636dd8086e_0_28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1636dd8086e_0_28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1636dd8086e_0_28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636dd8086e_0_28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1636dd8086e_0_28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What will be happening in the camps?</a:t>
            </a:r>
            <a:endParaRPr/>
          </a:p>
          <a:p>
            <a:pPr indent="-317500" lvl="0" marL="457200" rtl="0" algn="l">
              <a:spcBef>
                <a:spcPts val="0"/>
              </a:spcBef>
              <a:spcAft>
                <a:spcPts val="0"/>
              </a:spcAft>
              <a:buSzPts val="1400"/>
              <a:buChar char="-"/>
            </a:pPr>
            <a:r>
              <a:rPr lang="en"/>
              <a:t>What do you want the campers learn? </a:t>
            </a:r>
            <a:endParaRPr/>
          </a:p>
          <a:p>
            <a:pPr indent="-317500" lvl="1" marL="914400" rtl="0" algn="l">
              <a:spcBef>
                <a:spcPts val="0"/>
              </a:spcBef>
              <a:spcAft>
                <a:spcPts val="0"/>
              </a:spcAft>
              <a:buSzPts val="1400"/>
              <a:buChar char="-"/>
            </a:pPr>
            <a:r>
              <a:rPr lang="en"/>
              <a:t>How to program to how to build a robot </a:t>
            </a:r>
            <a:endParaRPr/>
          </a:p>
          <a:p>
            <a:pPr indent="-317500" lvl="0" marL="457200" rtl="0" algn="l">
              <a:spcBef>
                <a:spcPts val="0"/>
              </a:spcBef>
              <a:spcAft>
                <a:spcPts val="0"/>
              </a:spcAft>
              <a:buSzPts val="1400"/>
              <a:buChar char="-"/>
            </a:pPr>
            <a:r>
              <a:rPr lang="en"/>
              <a:t>Base the </a:t>
            </a:r>
            <a:r>
              <a:rPr lang="en"/>
              <a:t>activities</a:t>
            </a:r>
            <a:r>
              <a:rPr lang="en"/>
              <a:t> on the age of your group</a:t>
            </a:r>
            <a:endParaRPr/>
          </a:p>
          <a:p>
            <a:pPr indent="-317500" lvl="1" marL="914400" rtl="0" algn="l">
              <a:spcBef>
                <a:spcPts val="0"/>
              </a:spcBef>
              <a:spcAft>
                <a:spcPts val="0"/>
              </a:spcAft>
              <a:buSzPts val="1400"/>
              <a:buChar char="-"/>
            </a:pPr>
            <a:r>
              <a:rPr lang="en"/>
              <a:t>You don’t want kindergarteners to try and code with </a:t>
            </a:r>
            <a:r>
              <a:rPr lang="en"/>
              <a:t>java</a:t>
            </a:r>
            <a:r>
              <a:rPr lang="en"/>
              <a:t> it just won’t work</a:t>
            </a:r>
            <a:endParaRPr/>
          </a:p>
          <a:p>
            <a:pPr indent="-317500" lvl="0" marL="457200" rtl="0" algn="l">
              <a:spcBef>
                <a:spcPts val="0"/>
              </a:spcBef>
              <a:spcAft>
                <a:spcPts val="0"/>
              </a:spcAft>
              <a:buSzPts val="1400"/>
              <a:buChar char="-"/>
            </a:pPr>
            <a:r>
              <a:rPr lang="en"/>
              <a:t>Familiarize yourself with robot hardware and software</a:t>
            </a:r>
            <a:endParaRPr/>
          </a:p>
          <a:p>
            <a:pPr indent="-317500" lvl="1" marL="914400" rtl="0" algn="l">
              <a:spcBef>
                <a:spcPts val="0"/>
              </a:spcBef>
              <a:spcAft>
                <a:spcPts val="0"/>
              </a:spcAft>
              <a:buSzPts val="1400"/>
              <a:buChar char="-"/>
            </a:pPr>
            <a:r>
              <a:rPr lang="en"/>
              <a:t>Before we go on to break we have a meeting with people who are going to be a camp counselor to make sure that they know how to code and build the robot base that we use for our camp</a:t>
            </a:r>
            <a:endParaRPr/>
          </a:p>
          <a:p>
            <a:pPr indent="-317500" lvl="0" marL="457200" rtl="0" algn="l">
              <a:spcBef>
                <a:spcPts val="0"/>
              </a:spcBef>
              <a:spcAft>
                <a:spcPts val="0"/>
              </a:spcAft>
              <a:buSzPts val="1400"/>
              <a:buChar char="-"/>
            </a:pPr>
            <a:r>
              <a:rPr lang="en"/>
              <a:t>What is your end goal?</a:t>
            </a:r>
            <a:endParaRPr/>
          </a:p>
          <a:p>
            <a:pPr indent="-317500" lvl="1" marL="914400" rtl="0" algn="l">
              <a:spcBef>
                <a:spcPts val="0"/>
              </a:spcBef>
              <a:spcAft>
                <a:spcPts val="0"/>
              </a:spcAft>
              <a:buSzPts val="1400"/>
              <a:buChar char="-"/>
            </a:pPr>
            <a:r>
              <a:rPr lang="en"/>
              <a:t>Whether</a:t>
            </a:r>
            <a:r>
              <a:rPr lang="en"/>
              <a:t> this is a goal to teach the kids code or to get kids interested in robotics or even just making sure the kids have fun.</a:t>
            </a:r>
            <a:endParaRPr/>
          </a:p>
          <a:p>
            <a:pPr indent="-317500" lvl="1" marL="914400" rtl="0" algn="l">
              <a:spcBef>
                <a:spcPts val="0"/>
              </a:spcBef>
              <a:spcAft>
                <a:spcPts val="0"/>
              </a:spcAft>
              <a:buSzPts val="1400"/>
              <a:buChar char="-"/>
            </a:pPr>
            <a:r>
              <a:rPr lang="en"/>
              <a:t>We focus on all of these by working to a competition at the end of the week were parents can come and watch. Seeing how happy </a:t>
            </a:r>
            <a:r>
              <a:rPr lang="en"/>
              <a:t>their kids are which makes them want to come back and have their kid do it next year.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636dd8086e_0_28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1636dd8086e_0_28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How will the campers get to these goals?</a:t>
            </a:r>
            <a:endParaRPr/>
          </a:p>
          <a:p>
            <a:pPr indent="-317500" lvl="1" marL="914400" rtl="0" algn="l">
              <a:spcBef>
                <a:spcPts val="0"/>
              </a:spcBef>
              <a:spcAft>
                <a:spcPts val="0"/>
              </a:spcAft>
              <a:buSzPts val="1400"/>
              <a:buChar char="-"/>
            </a:pPr>
            <a:r>
              <a:rPr lang="en"/>
              <a:t>We hold organized lessons </a:t>
            </a:r>
            <a:r>
              <a:rPr lang="en"/>
              <a:t>which</a:t>
            </a:r>
            <a:r>
              <a:rPr lang="en"/>
              <a:t> can walk them through code and how to build </a:t>
            </a:r>
            <a:r>
              <a:rPr lang="en"/>
              <a:t>their robot. </a:t>
            </a:r>
            <a:endParaRPr/>
          </a:p>
          <a:p>
            <a:pPr indent="-317500" lvl="1" marL="914400" rtl="0" algn="l">
              <a:spcBef>
                <a:spcPts val="0"/>
              </a:spcBef>
              <a:spcAft>
                <a:spcPts val="0"/>
              </a:spcAft>
              <a:buSzPts val="1400"/>
              <a:buChar char="-"/>
            </a:pPr>
            <a:r>
              <a:rPr lang="en"/>
              <a:t>These kids will be split up by the age game so we can split up any friends that they came with to introduce them to new people (Kids get sneaky when they realise what you are doing so make sure that you know on the first day who’s really close friends (you can usually tell)</a:t>
            </a:r>
            <a:endParaRPr/>
          </a:p>
          <a:p>
            <a:pPr indent="-317500" lvl="1" marL="914400" rtl="0" algn="l">
              <a:spcBef>
                <a:spcPts val="0"/>
              </a:spcBef>
              <a:spcAft>
                <a:spcPts val="0"/>
              </a:spcAft>
              <a:buSzPts val="1400"/>
              <a:buChar char="-"/>
            </a:pPr>
            <a:r>
              <a:rPr lang="en"/>
              <a:t>We also have counselors sitting with a pair of campers so that they are having a more personal connection and they are more willing to get work done.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636dd8086e_0_28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636dd8086e_0_28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Keep campers focused through added challenges, engaging </a:t>
            </a:r>
            <a:r>
              <a:rPr lang="en"/>
              <a:t>activities</a:t>
            </a:r>
            <a:r>
              <a:rPr lang="en"/>
              <a:t>, </a:t>
            </a:r>
            <a:r>
              <a:rPr lang="en"/>
              <a:t>challenging them to do better and having them do a certain task in front of you</a:t>
            </a:r>
            <a:endParaRPr/>
          </a:p>
          <a:p>
            <a:pPr indent="-317500" lvl="0" marL="457200" rtl="0" algn="l">
              <a:spcBef>
                <a:spcPts val="0"/>
              </a:spcBef>
              <a:spcAft>
                <a:spcPts val="0"/>
              </a:spcAft>
              <a:buSzPts val="1400"/>
              <a:buChar char="●"/>
            </a:pPr>
            <a:r>
              <a:rPr lang="en"/>
              <a:t>When will breaks/snack time be?</a:t>
            </a:r>
            <a:endParaRPr/>
          </a:p>
          <a:p>
            <a:pPr indent="-317500" lvl="0" marL="457200" rtl="0" algn="l">
              <a:spcBef>
                <a:spcPts val="0"/>
              </a:spcBef>
              <a:spcAft>
                <a:spcPts val="0"/>
              </a:spcAft>
              <a:buSzPts val="1400"/>
              <a:buChar char="●"/>
            </a:pPr>
            <a:r>
              <a:rPr lang="en"/>
              <a:t>The younger the campers, the more breaks you should account for</a:t>
            </a:r>
            <a:endParaRPr/>
          </a:p>
          <a:p>
            <a:pPr indent="-317500" lvl="0" marL="457200" rtl="0" algn="l">
              <a:spcBef>
                <a:spcPts val="0"/>
              </a:spcBef>
              <a:spcAft>
                <a:spcPts val="0"/>
              </a:spcAft>
              <a:buSzPts val="1400"/>
              <a:buChar char="●"/>
            </a:pPr>
            <a:r>
              <a:rPr lang="en"/>
              <a:t>Ice breakers 1-2 (tag, games, STEM activities)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4e1a1d21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4e1a1d21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t>Annika</a:t>
            </a:r>
            <a:endParaRPr/>
          </a:p>
          <a:p>
            <a:pPr indent="-298450" lvl="1" marL="914400" rtl="0" algn="l">
              <a:lnSpc>
                <a:spcPct val="150000"/>
              </a:lnSpc>
              <a:spcBef>
                <a:spcPts val="0"/>
              </a:spcBef>
              <a:spcAft>
                <a:spcPts val="0"/>
              </a:spcAft>
              <a:buClr>
                <a:srgbClr val="000000"/>
              </a:buClr>
              <a:buSzPts val="1100"/>
              <a:buChar char="○"/>
            </a:pPr>
            <a:r>
              <a:rPr lang="en"/>
              <a:t>Warnings are different from saying not to do something, (If giving a warning say the words 1st warning) - use best judgement</a:t>
            </a:r>
            <a:endParaRPr/>
          </a:p>
          <a:p>
            <a:pPr indent="-317500" lvl="1" marL="914400" rtl="0" algn="l">
              <a:lnSpc>
                <a:spcPct val="150000"/>
              </a:lnSpc>
              <a:spcBef>
                <a:spcPts val="0"/>
              </a:spcBef>
              <a:spcAft>
                <a:spcPts val="0"/>
              </a:spcAft>
              <a:buClr>
                <a:schemeClr val="dk1"/>
              </a:buClr>
              <a:buSzPts val="1400"/>
              <a:buChar char="○"/>
            </a:pPr>
            <a:r>
              <a:rPr lang="en"/>
              <a:t>There will be kids who don’t know better and won’t listen to you. As a reminder there should always be an adult there where you can pull them over if something is really happening that is bad. (losing eyesight on a kid or someone bullying someone else)</a:t>
            </a:r>
            <a:endParaRPr/>
          </a:p>
          <a:p>
            <a:pPr indent="-317500" lvl="1" marL="914400" rtl="0" algn="l">
              <a:lnSpc>
                <a:spcPct val="150000"/>
              </a:lnSpc>
              <a:spcBef>
                <a:spcPts val="0"/>
              </a:spcBef>
              <a:spcAft>
                <a:spcPts val="0"/>
              </a:spcAft>
              <a:buClr>
                <a:schemeClr val="dk1"/>
              </a:buClr>
              <a:buSzPts val="1400"/>
              <a:buChar char="○"/>
            </a:pPr>
            <a:r>
              <a:rPr lang="en"/>
              <a:t>These kids are soft but you should be firm with them and even if parents get involved if you had a good reason to do what you did then you will be fine (just make sure that you clear it with your adult that is there)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1636dd8086e_0_29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1636dd8086e_0_29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317500" lvl="0" marL="457200" rtl="0" algn="l">
              <a:spcBef>
                <a:spcPts val="0"/>
              </a:spcBef>
              <a:spcAft>
                <a:spcPts val="0"/>
              </a:spcAft>
              <a:buSzPts val="1400"/>
              <a:buChar char="●"/>
            </a:pPr>
            <a:r>
              <a:rPr lang="en"/>
              <a:t>Make it easier for future years and document your entire process while planning!</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636dd8086e_0_29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636dd8086e_0_29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Throughout the process put yourself in the shoes of your audience</a:t>
            </a:r>
            <a:endParaRPr/>
          </a:p>
          <a:p>
            <a:pPr indent="-317500" lvl="0" marL="457200" rtl="0" algn="l">
              <a:spcBef>
                <a:spcPts val="0"/>
              </a:spcBef>
              <a:spcAft>
                <a:spcPts val="0"/>
              </a:spcAft>
              <a:buSzPts val="1400"/>
              <a:buChar char="●"/>
            </a:pPr>
            <a:r>
              <a:rPr lang="en"/>
              <a:t>If I was a parent, what would be more convenient?</a:t>
            </a:r>
            <a:endParaRPr/>
          </a:p>
          <a:p>
            <a:pPr indent="-317500" lvl="0" marL="457200" rtl="0" algn="l">
              <a:spcBef>
                <a:spcPts val="0"/>
              </a:spcBef>
              <a:spcAft>
                <a:spcPts val="0"/>
              </a:spcAft>
              <a:buSzPts val="1400"/>
              <a:buChar char="●"/>
            </a:pPr>
            <a:r>
              <a:rPr lang="en"/>
              <a:t>If I was a camper, what would be the most fun?</a:t>
            </a:r>
            <a:endParaRPr/>
          </a:p>
          <a:p>
            <a:pPr indent="-317500" lvl="0" marL="457200" rtl="0" algn="l">
              <a:spcBef>
                <a:spcPts val="0"/>
              </a:spcBef>
              <a:spcAft>
                <a:spcPts val="0"/>
              </a:spcAft>
              <a:buSzPts val="1400"/>
              <a:buChar char="●"/>
            </a:pPr>
            <a:r>
              <a:rPr lang="en"/>
              <a:t>Base camp can be spun off to expand to many others</a:t>
            </a:r>
            <a:endParaRPr/>
          </a:p>
          <a:p>
            <a:pPr indent="-317500" lvl="0" marL="457200" rtl="0" algn="l">
              <a:spcBef>
                <a:spcPts val="0"/>
              </a:spcBef>
              <a:spcAft>
                <a:spcPts val="0"/>
              </a:spcAft>
              <a:buSzPts val="1400"/>
              <a:buChar char="●"/>
            </a:pPr>
            <a:r>
              <a:rPr lang="en"/>
              <a:t>Can have different level camps (advanced + intro), all girl camps, coding specific camps, etc.</a:t>
            </a:r>
            <a:endParaRPr/>
          </a:p>
          <a:p>
            <a:pPr indent="-317500" lvl="0" marL="457200" rtl="0" algn="l">
              <a:spcBef>
                <a:spcPts val="0"/>
              </a:spcBef>
              <a:spcAft>
                <a:spcPts val="0"/>
              </a:spcAft>
              <a:buSzPts val="1400"/>
              <a:buChar char="●"/>
            </a:pPr>
            <a:r>
              <a:rPr lang="en"/>
              <a:t>Stay organized!</a:t>
            </a:r>
            <a:endParaRPr/>
          </a:p>
          <a:p>
            <a:pPr indent="-317500" lvl="0" marL="457200" rtl="0" algn="l">
              <a:spcBef>
                <a:spcPts val="0"/>
              </a:spcBef>
              <a:spcAft>
                <a:spcPts val="0"/>
              </a:spcAft>
              <a:buSzPts val="1400"/>
              <a:buChar char="●"/>
            </a:pPr>
            <a:r>
              <a:rPr lang="en"/>
              <a:t>The more you plan, the smoother it will go</a:t>
            </a:r>
            <a:endParaRPr/>
          </a:p>
          <a:p>
            <a:pPr indent="-317500" lvl="0" marL="457200" rtl="0" algn="l">
              <a:spcBef>
                <a:spcPts val="0"/>
              </a:spcBef>
              <a:spcAft>
                <a:spcPts val="0"/>
              </a:spcAft>
              <a:buSzPts val="1400"/>
              <a:buChar char="●"/>
            </a:pPr>
            <a:r>
              <a:rPr lang="en"/>
              <a:t>Write out what campers and counselors will be doing during camp</a:t>
            </a:r>
            <a:endParaRPr/>
          </a:p>
          <a:p>
            <a:pPr indent="-317500" lvl="0" marL="457200" rtl="0" algn="l">
              <a:spcBef>
                <a:spcPts val="0"/>
              </a:spcBef>
              <a:spcAft>
                <a:spcPts val="0"/>
              </a:spcAft>
              <a:buSzPts val="1400"/>
              <a:buChar char="●"/>
            </a:pPr>
            <a:r>
              <a:rPr lang="en"/>
              <a:t>Start planning well in advance (now!!) </a:t>
            </a:r>
            <a:endParaRPr/>
          </a:p>
          <a:p>
            <a:pPr indent="-317500" lvl="0" marL="457200" rtl="0" algn="l">
              <a:spcBef>
                <a:spcPts val="0"/>
              </a:spcBef>
              <a:spcAft>
                <a:spcPts val="0"/>
              </a:spcAft>
              <a:buSzPts val="1400"/>
              <a:buChar char="●"/>
            </a:pPr>
            <a:r>
              <a:rPr lang="en"/>
              <a:t>Learn from those who are already doing it! </a:t>
            </a:r>
            <a:endParaRPr/>
          </a:p>
          <a:p>
            <a:pPr indent="-317500" lvl="0" marL="457200" rtl="0" algn="l">
              <a:spcBef>
                <a:spcPts val="0"/>
              </a:spcBef>
              <a:spcAft>
                <a:spcPts val="0"/>
              </a:spcAft>
              <a:buSzPts val="1400"/>
              <a:buChar char="●"/>
            </a:pPr>
            <a:r>
              <a:rPr lang="en"/>
              <a:t>“Steal from the best, invent the rest.”</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65b3b4a6fa_0_4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165b3b4a6fa_0_4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We are currently in the process of updating our Guidebook but if you would like to send your email we can tell you when it’s updated. </a:t>
            </a:r>
            <a:endParaRPr/>
          </a:p>
          <a:p>
            <a:pPr indent="-317500" lvl="0" marL="457200" rtl="0" algn="l">
              <a:spcBef>
                <a:spcPts val="0"/>
              </a:spcBef>
              <a:spcAft>
                <a:spcPts val="0"/>
              </a:spcAft>
              <a:buSzPts val="1400"/>
              <a:buChar char="●"/>
            </a:pPr>
            <a:r>
              <a:rPr lang="en"/>
              <a:t>Robocamps webpage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16401e4a41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 name="Google Shape;45;g16401e4a41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Annika</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Though the process to starting your own RoboCamp can be roughly the same, the camp itself can be very different</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Explain that because of this, I’ll be going over very broad terms of starting your own camp with no specifications on details like the software/hardware used, how you should run the content of your camp, etc.</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I will instead, be going over the baseline needs of starting your own camp and insight that 1678 has learned after years of running this camp</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636dd8086e_0_28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1636dd8086e_0_28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0" lvl="0" marL="0" rtl="0" algn="l">
              <a:spcBef>
                <a:spcPts val="0"/>
              </a:spcBef>
              <a:spcAft>
                <a:spcPts val="0"/>
              </a:spcAft>
              <a:buNone/>
            </a:pPr>
            <a:r>
              <a:rPr lang="en"/>
              <a:t>Edison was wrong, there are really 10,001 ways to make it work. Again, don’t worry about making it perfect the first time, as long as you document your process you will learn and improve each year</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93edfe42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93edfe42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 </a:t>
            </a:r>
            <a:endParaRPr/>
          </a:p>
          <a:p>
            <a:pPr indent="0" lvl="0" marL="0" rtl="0" algn="l">
              <a:spcBef>
                <a:spcPts val="0"/>
              </a:spcBef>
              <a:spcAft>
                <a:spcPts val="0"/>
              </a:spcAft>
              <a:buNone/>
            </a:pPr>
            <a:r>
              <a:rPr lang="en"/>
              <a:t>Please tell us how we did on this presentation we </a:t>
            </a:r>
            <a:r>
              <a:rPr lang="en"/>
              <a:t>appreciate</a:t>
            </a:r>
            <a:r>
              <a:rPr lang="en"/>
              <a:t> your feedback!</a:t>
            </a:r>
            <a:endParaRPr/>
          </a:p>
          <a:p>
            <a:pPr indent="0" lvl="0" marL="0" rtl="0" algn="l">
              <a:spcBef>
                <a:spcPts val="0"/>
              </a:spcBef>
              <a:spcAft>
                <a:spcPts val="0"/>
              </a:spcAft>
              <a:buClr>
                <a:schemeClr val="dk1"/>
              </a:buClr>
              <a:buSzPts val="1100"/>
              <a:buFont typeface="Arial"/>
              <a:buNone/>
            </a:pPr>
            <a:r>
              <a:rPr lang="en">
                <a:solidFill>
                  <a:schemeClr val="dk1"/>
                </a:solidFill>
              </a:rPr>
              <a:t>QR code is for a survey for attendees</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5b35a59f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5b35a59f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165b3b4a6f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165b3b4a6f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Why?</a:t>
            </a:r>
            <a:endParaRPr/>
          </a:p>
          <a:p>
            <a:pPr indent="-317500" lvl="0" marL="457200" rtl="0" algn="l">
              <a:spcBef>
                <a:spcPts val="0"/>
              </a:spcBef>
              <a:spcAft>
                <a:spcPts val="0"/>
              </a:spcAft>
              <a:buSzPts val="1400"/>
              <a:buChar char="-"/>
            </a:pPr>
            <a:r>
              <a:rPr lang="en"/>
              <a:t>To educate kids about STEAM and educate counselors on </a:t>
            </a:r>
            <a:r>
              <a:rPr lang="en"/>
              <a:t>communication</a:t>
            </a:r>
            <a:r>
              <a:rPr lang="en"/>
              <a:t> skills</a:t>
            </a:r>
            <a:endParaRPr/>
          </a:p>
          <a:p>
            <a:pPr indent="-317500" lvl="0" marL="457200" rtl="0" algn="l">
              <a:spcBef>
                <a:spcPts val="0"/>
              </a:spcBef>
              <a:spcAft>
                <a:spcPts val="0"/>
              </a:spcAft>
              <a:buSzPts val="1400"/>
              <a:buChar char="-"/>
            </a:pPr>
            <a:r>
              <a:rPr lang="en"/>
              <a:t>Outreach: </a:t>
            </a:r>
            <a:r>
              <a:rPr lang="en"/>
              <a:t>Mandatory</a:t>
            </a:r>
            <a:r>
              <a:rPr lang="en"/>
              <a:t> community service, and to make kids aware of our team as well showing that there is something that they can look forward to joining</a:t>
            </a:r>
            <a:endParaRPr/>
          </a:p>
          <a:p>
            <a:pPr indent="-317500" lvl="0" marL="457200" rtl="0" algn="l">
              <a:spcBef>
                <a:spcPts val="0"/>
              </a:spcBef>
              <a:spcAft>
                <a:spcPts val="0"/>
              </a:spcAft>
              <a:buSzPts val="1400"/>
              <a:buChar char="-"/>
            </a:pPr>
            <a:r>
              <a:rPr lang="en"/>
              <a:t>Finally, we use it for team funding since our camps are paid and therefore generate a profit.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1636dd8086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1636dd8086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a:p>
            <a:pPr indent="0" lvl="0" marL="0" rtl="0" algn="l">
              <a:spcBef>
                <a:spcPts val="0"/>
              </a:spcBef>
              <a:spcAft>
                <a:spcPts val="0"/>
              </a:spcAft>
              <a:buNone/>
            </a:pPr>
            <a:r>
              <a:rPr lang="en"/>
              <a:t>Running a summer camp is a project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636dd8086e_0_15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636dd8086e_0_15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636dd8086e_0_27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636dd8086e_0_27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David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636dd8086e_0_27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636dd8086e_0_27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Annika</a:t>
            </a:r>
            <a:endParaRPr/>
          </a:p>
          <a:p>
            <a:pPr indent="-317500" lvl="0" marL="457200" rtl="0" algn="l">
              <a:spcBef>
                <a:spcPts val="0"/>
              </a:spcBef>
              <a:spcAft>
                <a:spcPts val="0"/>
              </a:spcAft>
              <a:buSzPts val="1400"/>
              <a:buChar char="-"/>
            </a:pPr>
            <a:r>
              <a:rPr lang="en"/>
              <a:t>First question that has to be answered</a:t>
            </a:r>
            <a:endParaRPr/>
          </a:p>
          <a:p>
            <a:pPr indent="-317500" lvl="0" marL="457200" rtl="0" algn="l">
              <a:spcBef>
                <a:spcPts val="0"/>
              </a:spcBef>
              <a:spcAft>
                <a:spcPts val="0"/>
              </a:spcAft>
              <a:buSzPts val="1400"/>
              <a:buChar char="-"/>
            </a:pPr>
            <a:r>
              <a:rPr lang="en"/>
              <a:t>You can have the best camp in the world but if kids aren’t interested then you can’t have a camp. </a:t>
            </a:r>
            <a:endParaRPr/>
          </a:p>
          <a:p>
            <a:pPr indent="-317500" lvl="0" marL="457200" rtl="0" algn="l">
              <a:spcBef>
                <a:spcPts val="0"/>
              </a:spcBef>
              <a:spcAft>
                <a:spcPts val="0"/>
              </a:spcAft>
              <a:buSzPts val="1400"/>
              <a:buChar char="-"/>
            </a:pPr>
            <a:r>
              <a:rPr lang="en"/>
              <a:t>As well as if the students on your team aren’t interested in running it then you can’t have a camp unless you are going to pay people to run it which we will get into later.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636dd8086e_0_28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636dd8086e_0_28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Annika</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Who is running the camp?</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This will 98% of the time be an adult running it.</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You need to find people who are willing to work with you. From the place that you will hold the camp to the advertisement.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Since there is the fact of handling money, permits, dealing with school districts and equipment that you will be using</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Also this will be the person who the counselors look at for advice.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Wouldn’t recommend having one person do everything</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685800" y="1583342"/>
            <a:ext cx="7772400" cy="1159856"/>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1" name="Google Shape;11;p2"/>
          <p:cNvSpPr txBox="1"/>
          <p:nvPr>
            <p:ph idx="1" type="subTitle"/>
          </p:nvPr>
        </p:nvSpPr>
        <p:spPr>
          <a:xfrm>
            <a:off x="685800" y="2840054"/>
            <a:ext cx="7772400" cy="784738"/>
          </a:xfrm>
          <a:prstGeom prst="rect">
            <a:avLst/>
          </a:prstGeom>
        </p:spPr>
        <p:txBody>
          <a:bodyPr anchorCtr="0" anchor="t" bIns="91425" lIns="91425" spcFirstLastPara="1" rIns="91425" wrap="square" tIns="91425">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p:txBody>
      </p:sp>
      <p:sp>
        <p:nvSpPr>
          <p:cNvPr id="12" name="Google Shape;12;p2"/>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5" name="Google Shape;15;p3"/>
          <p:cNvSpPr txBox="1"/>
          <p:nvPr>
            <p:ph idx="1" type="body"/>
          </p:nvPr>
        </p:nvSpPr>
        <p:spPr>
          <a:xfrm>
            <a:off x="457200" y="1200150"/>
            <a:ext cx="8229600"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6" name="Google Shape;16;p3"/>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4"/>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9" name="Google Shape;19;p4"/>
          <p:cNvSpPr txBox="1"/>
          <p:nvPr>
            <p:ph idx="1" type="body"/>
          </p:nvPr>
        </p:nvSpPr>
        <p:spPr>
          <a:xfrm>
            <a:off x="457200" y="1200150"/>
            <a:ext cx="3994526"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0" name="Google Shape;20;p4"/>
          <p:cNvSpPr txBox="1"/>
          <p:nvPr>
            <p:ph idx="2" type="body"/>
          </p:nvPr>
        </p:nvSpPr>
        <p:spPr>
          <a:xfrm>
            <a:off x="4692274" y="1200150"/>
            <a:ext cx="3994526"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1" name="Google Shape;21;p4"/>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5"/>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4" name="Google Shape;24;p5"/>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5" name="Shape 25"/>
        <p:cNvGrpSpPr/>
        <p:nvPr/>
      </p:nvGrpSpPr>
      <p:grpSpPr>
        <a:xfrm>
          <a:off x="0" y="0"/>
          <a:ext cx="0" cy="0"/>
          <a:chOff x="0" y="0"/>
          <a:chExt cx="0" cy="0"/>
        </a:xfrm>
      </p:grpSpPr>
      <p:sp>
        <p:nvSpPr>
          <p:cNvPr id="26" name="Google Shape;26;p6"/>
          <p:cNvSpPr txBox="1"/>
          <p:nvPr>
            <p:ph idx="1" type="body"/>
          </p:nvPr>
        </p:nvSpPr>
        <p:spPr>
          <a:xfrm>
            <a:off x="457200" y="4406309"/>
            <a:ext cx="8229600" cy="51952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800"/>
              <a:buNone/>
              <a:defRPr sz="1800"/>
            </a:lvl1pPr>
          </a:lstStyle>
          <a:p/>
        </p:txBody>
      </p:sp>
      <p:sp>
        <p:nvSpPr>
          <p:cNvPr id="27" name="Google Shape;27;p6"/>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8" name="Shape 28"/>
        <p:cNvGrpSpPr/>
        <p:nvPr/>
      </p:nvGrpSpPr>
      <p:grpSpPr>
        <a:xfrm>
          <a:off x="0" y="0"/>
          <a:ext cx="0" cy="0"/>
          <a:chOff x="0" y="0"/>
          <a:chExt cx="0" cy="0"/>
        </a:xfrm>
      </p:grpSpPr>
      <p:sp>
        <p:nvSpPr>
          <p:cNvPr id="29" name="Google Shape;29;p7"/>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600"/>
              <a:buNone/>
              <a:defRPr b="1" sz="3600">
                <a:solidFill>
                  <a:schemeClr val="dk1"/>
                </a:solidFill>
              </a:defRPr>
            </a:lvl1pPr>
            <a:lvl2pPr lvl="1">
              <a:spcBef>
                <a:spcPts val="0"/>
              </a:spcBef>
              <a:spcAft>
                <a:spcPts val="0"/>
              </a:spcAft>
              <a:buClr>
                <a:schemeClr val="dk1"/>
              </a:buClr>
              <a:buSzPts val="3600"/>
              <a:buNone/>
              <a:defRPr b="1" sz="3600">
                <a:solidFill>
                  <a:schemeClr val="dk1"/>
                </a:solidFill>
              </a:defRPr>
            </a:lvl2pPr>
            <a:lvl3pPr lvl="2">
              <a:spcBef>
                <a:spcPts val="0"/>
              </a:spcBef>
              <a:spcAft>
                <a:spcPts val="0"/>
              </a:spcAft>
              <a:buClr>
                <a:schemeClr val="dk1"/>
              </a:buClr>
              <a:buSzPts val="3600"/>
              <a:buNone/>
              <a:defRPr b="1" sz="3600">
                <a:solidFill>
                  <a:schemeClr val="dk1"/>
                </a:solidFill>
              </a:defRPr>
            </a:lvl3pPr>
            <a:lvl4pPr lvl="3">
              <a:spcBef>
                <a:spcPts val="0"/>
              </a:spcBef>
              <a:spcAft>
                <a:spcPts val="0"/>
              </a:spcAft>
              <a:buClr>
                <a:schemeClr val="dk1"/>
              </a:buClr>
              <a:buSzPts val="3600"/>
              <a:buNone/>
              <a:defRPr b="1" sz="3600">
                <a:solidFill>
                  <a:schemeClr val="dk1"/>
                </a:solidFill>
              </a:defRPr>
            </a:lvl4pPr>
            <a:lvl5pPr lvl="4">
              <a:spcBef>
                <a:spcPts val="0"/>
              </a:spcBef>
              <a:spcAft>
                <a:spcPts val="0"/>
              </a:spcAft>
              <a:buClr>
                <a:schemeClr val="dk1"/>
              </a:buClr>
              <a:buSzPts val="3600"/>
              <a:buNone/>
              <a:defRPr b="1" sz="3600">
                <a:solidFill>
                  <a:schemeClr val="dk1"/>
                </a:solidFill>
              </a:defRPr>
            </a:lvl5pPr>
            <a:lvl6pPr lvl="5">
              <a:spcBef>
                <a:spcPts val="0"/>
              </a:spcBef>
              <a:spcAft>
                <a:spcPts val="0"/>
              </a:spcAft>
              <a:buClr>
                <a:schemeClr val="dk1"/>
              </a:buClr>
              <a:buSzPts val="3600"/>
              <a:buNone/>
              <a:defRPr b="1" sz="3600">
                <a:solidFill>
                  <a:schemeClr val="dk1"/>
                </a:solidFill>
              </a:defRPr>
            </a:lvl6pPr>
            <a:lvl7pPr lvl="6">
              <a:spcBef>
                <a:spcPts val="0"/>
              </a:spcBef>
              <a:spcAft>
                <a:spcPts val="0"/>
              </a:spcAft>
              <a:buClr>
                <a:schemeClr val="dk1"/>
              </a:buClr>
              <a:buSzPts val="3600"/>
              <a:buNone/>
              <a:defRPr b="1" sz="3600">
                <a:solidFill>
                  <a:schemeClr val="dk1"/>
                </a:solidFill>
              </a:defRPr>
            </a:lvl7pPr>
            <a:lvl8pPr lvl="7">
              <a:spcBef>
                <a:spcPts val="0"/>
              </a:spcBef>
              <a:spcAft>
                <a:spcPts val="0"/>
              </a:spcAft>
              <a:buClr>
                <a:schemeClr val="dk1"/>
              </a:buClr>
              <a:buSzPts val="3600"/>
              <a:buNone/>
              <a:defRPr b="1" sz="3600">
                <a:solidFill>
                  <a:schemeClr val="dk1"/>
                </a:solidFill>
              </a:defRPr>
            </a:lvl8pPr>
            <a:lvl9pPr lvl="8">
              <a:spcBef>
                <a:spcPts val="0"/>
              </a:spcBef>
              <a:spcAft>
                <a:spcPts val="0"/>
              </a:spcAft>
              <a:buClr>
                <a:schemeClr val="dk1"/>
              </a:buClr>
              <a:buSzPts val="3600"/>
              <a:buNone/>
              <a:defRPr b="1" sz="3600">
                <a:solidFill>
                  <a:schemeClr val="dk1"/>
                </a:solidFill>
              </a:defRPr>
            </a:lvl9pPr>
          </a:lstStyle>
          <a:p/>
        </p:txBody>
      </p:sp>
      <p:sp>
        <p:nvSpPr>
          <p:cNvPr id="7" name="Google Shape;7;p1"/>
          <p:cNvSpPr txBox="1"/>
          <p:nvPr>
            <p:ph idx="1" type="body"/>
          </p:nvPr>
        </p:nvSpPr>
        <p:spPr>
          <a:xfrm>
            <a:off x="457200" y="1200150"/>
            <a:ext cx="8229600" cy="3725681"/>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Clr>
                <a:schemeClr val="dk1"/>
              </a:buClr>
              <a:buSzPts val="3000"/>
              <a:buChar char="●"/>
              <a:defRPr sz="3000">
                <a:solidFill>
                  <a:schemeClr val="dk1"/>
                </a:solidFill>
              </a:defRPr>
            </a:lvl1pPr>
            <a:lvl2pPr indent="-381000" lvl="1" marL="914400">
              <a:spcBef>
                <a:spcPts val="0"/>
              </a:spcBef>
              <a:spcAft>
                <a:spcPts val="0"/>
              </a:spcAft>
              <a:buClr>
                <a:schemeClr val="dk1"/>
              </a:buClr>
              <a:buSzPts val="2400"/>
              <a:buChar char="○"/>
              <a:defRPr sz="2400">
                <a:solidFill>
                  <a:schemeClr val="dk1"/>
                </a:solidFill>
              </a:defRPr>
            </a:lvl2pPr>
            <a:lvl3pPr indent="-381000" lvl="2" marL="1371600">
              <a:spcBef>
                <a:spcPts val="0"/>
              </a:spcBef>
              <a:spcAft>
                <a:spcPts val="0"/>
              </a:spcAft>
              <a:buClr>
                <a:schemeClr val="dk1"/>
              </a:buClr>
              <a:buSzPts val="2400"/>
              <a:buChar char="■"/>
              <a:defRPr sz="24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sp>
        <p:nvSpPr>
          <p:cNvPr id="8" name="Google Shape;8;p1"/>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 Id="rId4" Type="http://schemas.openxmlformats.org/officeDocument/2006/relationships/hyperlink" Target="https://www.citruscircuits.org/robocamps.html" TargetMode="External"/><Relationship Id="rId5" Type="http://schemas.openxmlformats.org/officeDocument/2006/relationships/hyperlink" Target="https://www.citruscircuits.org/robocamps.html" TargetMode="External"/><Relationship Id="rId6" Type="http://schemas.openxmlformats.org/officeDocument/2006/relationships/hyperlink" Target="https://www.citruscircuits.org/robocamp-resources.html" TargetMode="External"/><Relationship Id="rId7" Type="http://schemas.openxmlformats.org/officeDocument/2006/relationships/hyperlink" Target="https://www.citruscircuits.org/robocamp-resource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png"/><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85275" y="1820279"/>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3000">
                <a:solidFill>
                  <a:srgbClr val="5BE300"/>
                </a:solidFill>
                <a:latin typeface="Quicksand"/>
                <a:ea typeface="Quicksand"/>
                <a:cs typeface="Quicksand"/>
                <a:sym typeface="Quicksand"/>
              </a:rPr>
              <a:t>Citrus Circuits </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rPr b="0" lang="en" sz="3000">
                <a:solidFill>
                  <a:srgbClr val="5BE300"/>
                </a:solidFill>
                <a:latin typeface="Quicksand"/>
                <a:ea typeface="Quicksand"/>
                <a:cs typeface="Quicksand"/>
                <a:sym typeface="Quicksand"/>
              </a:rPr>
              <a:t>Fall Workshop Series</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t/>
            </a:r>
            <a:endParaRPr b="0" sz="3000">
              <a:solidFill>
                <a:srgbClr val="FFFFFF"/>
              </a:solidFill>
              <a:latin typeface="Quicksand"/>
              <a:ea typeface="Quicksand"/>
              <a:cs typeface="Quicksand"/>
              <a:sym typeface="Quicksand"/>
            </a:endParaRPr>
          </a:p>
        </p:txBody>
      </p:sp>
      <p:sp>
        <p:nvSpPr>
          <p:cNvPr id="35" name="Google Shape;35;p8"/>
          <p:cNvSpPr txBox="1"/>
          <p:nvPr/>
        </p:nvSpPr>
        <p:spPr>
          <a:xfrm>
            <a:off x="860875" y="2118750"/>
            <a:ext cx="7344900" cy="90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200">
                <a:solidFill>
                  <a:srgbClr val="FFFFFF"/>
                </a:solidFill>
                <a:latin typeface="Quicksand"/>
                <a:ea typeface="Quicksand"/>
                <a:cs typeface="Quicksand"/>
                <a:sym typeface="Quicksand"/>
              </a:rPr>
              <a:t>RoboCamps: Starting Your Own Program</a:t>
            </a:r>
            <a:endParaRPr sz="4200">
              <a:solidFill>
                <a:srgbClr val="FFFFFF"/>
              </a:solidFill>
              <a:latin typeface="Quicksand"/>
              <a:ea typeface="Quicksand"/>
              <a:cs typeface="Quicksand"/>
              <a:sym typeface="Quicksand"/>
            </a:endParaRPr>
          </a:p>
        </p:txBody>
      </p:sp>
      <p:sp>
        <p:nvSpPr>
          <p:cNvPr id="36" name="Google Shape;36;p8"/>
          <p:cNvSpPr txBox="1"/>
          <p:nvPr/>
        </p:nvSpPr>
        <p:spPr>
          <a:xfrm>
            <a:off x="2022175" y="3612825"/>
            <a:ext cx="50223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icksand"/>
                <a:ea typeface="Quicksand"/>
                <a:cs typeface="Quicksand"/>
                <a:sym typeface="Quicksand"/>
              </a:rPr>
              <a:t>by Annika Larsen and David Solomon (1678)</a:t>
            </a:r>
            <a:endParaRPr sz="1800">
              <a:solidFill>
                <a:srgbClr val="FFFFFF"/>
              </a:solidFill>
              <a:latin typeface="Quicksand"/>
              <a:ea typeface="Quicksand"/>
              <a:cs typeface="Quicksand"/>
              <a:sym typeface="Quicksa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8" name="Shape 108"/>
        <p:cNvGrpSpPr/>
        <p:nvPr/>
      </p:nvGrpSpPr>
      <p:grpSpPr>
        <a:xfrm>
          <a:off x="0" y="0"/>
          <a:ext cx="0" cy="0"/>
          <a:chOff x="0" y="0"/>
          <a:chExt cx="0" cy="0"/>
        </a:xfrm>
      </p:grpSpPr>
      <p:sp>
        <p:nvSpPr>
          <p:cNvPr id="109" name="Google Shape;109;p17"/>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Who’ll Run the Camp?</a:t>
            </a:r>
            <a:endParaRPr sz="3600">
              <a:solidFill>
                <a:srgbClr val="FFFFFF"/>
              </a:solidFill>
              <a:latin typeface="Quicksand"/>
              <a:ea typeface="Quicksand"/>
              <a:cs typeface="Quicksand"/>
              <a:sym typeface="Quicksand"/>
            </a:endParaRPr>
          </a:p>
        </p:txBody>
      </p:sp>
      <p:sp>
        <p:nvSpPr>
          <p:cNvPr id="110" name="Google Shape;110;p17"/>
          <p:cNvSpPr txBox="1"/>
          <p:nvPr/>
        </p:nvSpPr>
        <p:spPr>
          <a:xfrm>
            <a:off x="371100" y="1242125"/>
            <a:ext cx="8401800" cy="35961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Where will you find camp counselors?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How many counselors? (Recommended number)</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More trained counselors = better camp experience</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Counselor assignments during camp</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Training technical and soft skills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At least 1 trained adult supervisor per camp</a:t>
            </a:r>
            <a:endParaRPr sz="2400">
              <a:solidFill>
                <a:srgbClr val="FFFFFF"/>
              </a:solidFill>
              <a:latin typeface="Quicksand"/>
              <a:ea typeface="Quicksand"/>
              <a:cs typeface="Quicksand"/>
              <a:sym typeface="Quicksa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4" name="Shape 114"/>
        <p:cNvGrpSpPr/>
        <p:nvPr/>
      </p:nvGrpSpPr>
      <p:grpSpPr>
        <a:xfrm>
          <a:off x="0" y="0"/>
          <a:ext cx="0" cy="0"/>
          <a:chOff x="0" y="0"/>
          <a:chExt cx="0" cy="0"/>
        </a:xfrm>
      </p:grpSpPr>
      <p:sp>
        <p:nvSpPr>
          <p:cNvPr id="115" name="Google Shape;115;p18"/>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Logistics</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a:solidFill>
                <a:srgbClr val="FFFFFF"/>
              </a:solidFill>
              <a:latin typeface="Quicksand"/>
              <a:ea typeface="Quicksand"/>
              <a:cs typeface="Quicksand"/>
              <a:sym typeface="Quicksand"/>
            </a:endParaRPr>
          </a:p>
        </p:txBody>
      </p:sp>
      <p:sp>
        <p:nvSpPr>
          <p:cNvPr id="116" name="Google Shape;116;p18"/>
          <p:cNvSpPr txBox="1"/>
          <p:nvPr/>
        </p:nvSpPr>
        <p:spPr>
          <a:xfrm>
            <a:off x="965250" y="2811500"/>
            <a:ext cx="80031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“Planning is a skill and an art which takes a lifetime to master.”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rPr lang="en" sz="1800">
                <a:solidFill>
                  <a:schemeClr val="lt1"/>
                </a:solidFill>
                <a:latin typeface="Quicksand"/>
                <a:ea typeface="Quicksand"/>
                <a:cs typeface="Quicksand"/>
                <a:sym typeface="Quicksand"/>
              </a:rPr>
              <a:t>- Paddick Van Zyl</a:t>
            </a:r>
            <a:endParaRPr sz="1800">
              <a:solidFill>
                <a:schemeClr val="lt1"/>
              </a:solidFill>
              <a:latin typeface="Quicksand"/>
              <a:ea typeface="Quicksand"/>
              <a:cs typeface="Quicksand"/>
              <a:sym typeface="Quicksan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0" name="Shape 120"/>
        <p:cNvGrpSpPr/>
        <p:nvPr/>
      </p:nvGrpSpPr>
      <p:grpSpPr>
        <a:xfrm>
          <a:off x="0" y="0"/>
          <a:ext cx="0" cy="0"/>
          <a:chOff x="0" y="0"/>
          <a:chExt cx="0" cy="0"/>
        </a:xfrm>
      </p:grpSpPr>
      <p:sp>
        <p:nvSpPr>
          <p:cNvPr id="121" name="Google Shape;121;p19"/>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When?</a:t>
            </a:r>
            <a:endParaRPr sz="3600">
              <a:solidFill>
                <a:srgbClr val="FFFFFF"/>
              </a:solidFill>
              <a:latin typeface="Quicksand"/>
              <a:ea typeface="Quicksand"/>
              <a:cs typeface="Quicksand"/>
              <a:sym typeface="Quicksand"/>
            </a:endParaRPr>
          </a:p>
        </p:txBody>
      </p:sp>
      <p:sp>
        <p:nvSpPr>
          <p:cNvPr id="122" name="Google Shape;122;p19"/>
          <p:cNvSpPr txBox="1"/>
          <p:nvPr/>
        </p:nvSpPr>
        <p:spPr>
          <a:xfrm>
            <a:off x="425000" y="956750"/>
            <a:ext cx="8369100" cy="36963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Which week(s)?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How many days per week?</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How many hours per day?</a:t>
            </a:r>
            <a:endParaRPr sz="24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Any more than ~7 hours will be excessive</a:t>
            </a:r>
            <a:endParaRPr sz="20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Things to take in account:</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What dates work for your reserved </a:t>
            </a:r>
            <a:r>
              <a:rPr lang="en" sz="2400">
                <a:solidFill>
                  <a:srgbClr val="FFFFFF"/>
                </a:solidFill>
                <a:latin typeface="Quicksand"/>
                <a:ea typeface="Quicksand"/>
                <a:cs typeface="Quicksand"/>
                <a:sym typeface="Quicksand"/>
              </a:rPr>
              <a:t>location</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What dates have highest availability</a:t>
            </a:r>
            <a:endParaRPr sz="2400">
              <a:solidFill>
                <a:srgbClr val="FFFFFF"/>
              </a:solidFill>
              <a:latin typeface="Quicksand"/>
              <a:ea typeface="Quicksand"/>
              <a:cs typeface="Quicksand"/>
              <a:sym typeface="Quicksan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20"/>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Where</a:t>
            </a:r>
            <a:r>
              <a:rPr lang="en" sz="3600">
                <a:solidFill>
                  <a:srgbClr val="FFFFFF"/>
                </a:solidFill>
                <a:latin typeface="Quicksand"/>
                <a:ea typeface="Quicksand"/>
                <a:cs typeface="Quicksand"/>
                <a:sym typeface="Quicksand"/>
              </a:rPr>
              <a:t>?</a:t>
            </a:r>
            <a:endParaRPr sz="3600">
              <a:solidFill>
                <a:srgbClr val="FFFFFF"/>
              </a:solidFill>
              <a:latin typeface="Quicksand"/>
              <a:ea typeface="Quicksand"/>
              <a:cs typeface="Quicksand"/>
              <a:sym typeface="Quicksand"/>
            </a:endParaRPr>
          </a:p>
        </p:txBody>
      </p:sp>
      <p:sp>
        <p:nvSpPr>
          <p:cNvPr id="128" name="Google Shape;128;p20"/>
          <p:cNvSpPr txBox="1"/>
          <p:nvPr/>
        </p:nvSpPr>
        <p:spPr>
          <a:xfrm>
            <a:off x="560325" y="1383800"/>
            <a:ext cx="8026800" cy="33453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Secure a location well in advance</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Size of the space</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Can it </a:t>
            </a:r>
            <a:r>
              <a:rPr lang="en" sz="2400">
                <a:solidFill>
                  <a:srgbClr val="FFFFFF"/>
                </a:solidFill>
                <a:latin typeface="Quicksand"/>
                <a:ea typeface="Quicksand"/>
                <a:cs typeface="Quicksand"/>
                <a:sym typeface="Quicksand"/>
              </a:rPr>
              <a:t>accommodate</a:t>
            </a:r>
            <a:r>
              <a:rPr lang="en" sz="2400">
                <a:solidFill>
                  <a:srgbClr val="FFFFFF"/>
                </a:solidFill>
                <a:latin typeface="Quicksand"/>
                <a:ea typeface="Quicksand"/>
                <a:cs typeface="Quicksand"/>
                <a:sym typeface="Quicksand"/>
              </a:rPr>
              <a:t> all campers + equipment?</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Have a </a:t>
            </a:r>
            <a:r>
              <a:rPr lang="en" sz="2400">
                <a:solidFill>
                  <a:srgbClr val="FFFFFF"/>
                </a:solidFill>
                <a:latin typeface="Quicksand"/>
                <a:ea typeface="Quicksand"/>
                <a:cs typeface="Quicksand"/>
                <a:sym typeface="Quicksand"/>
              </a:rPr>
              <a:t>separate</a:t>
            </a:r>
            <a:r>
              <a:rPr lang="en" sz="2400">
                <a:solidFill>
                  <a:srgbClr val="FFFFFF"/>
                </a:solidFill>
                <a:latin typeface="Quicksand"/>
                <a:ea typeface="Quicksand"/>
                <a:cs typeface="Quicksand"/>
                <a:sym typeface="Quicksand"/>
              </a:rPr>
              <a:t> space for working and eating</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Is the location available for the dates wanted?</a:t>
            </a:r>
            <a:endParaRPr sz="2400">
              <a:solidFill>
                <a:srgbClr val="FFFFFF"/>
              </a:solidFill>
              <a:latin typeface="Quicksand"/>
              <a:ea typeface="Quicksand"/>
              <a:cs typeface="Quicksand"/>
              <a:sym typeface="Quicksan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2" name="Shape 132"/>
        <p:cNvGrpSpPr/>
        <p:nvPr/>
      </p:nvGrpSpPr>
      <p:grpSpPr>
        <a:xfrm>
          <a:off x="0" y="0"/>
          <a:ext cx="0" cy="0"/>
          <a:chOff x="0" y="0"/>
          <a:chExt cx="0" cy="0"/>
        </a:xfrm>
      </p:grpSpPr>
      <p:sp>
        <p:nvSpPr>
          <p:cNvPr id="133" name="Google Shape;133;p21"/>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Who</a:t>
            </a:r>
            <a:r>
              <a:rPr lang="en" sz="3600">
                <a:solidFill>
                  <a:srgbClr val="FFFFFF"/>
                </a:solidFill>
                <a:latin typeface="Quicksand"/>
                <a:ea typeface="Quicksand"/>
                <a:cs typeface="Quicksand"/>
                <a:sym typeface="Quicksand"/>
              </a:rPr>
              <a:t>?</a:t>
            </a:r>
            <a:endParaRPr sz="3600">
              <a:solidFill>
                <a:srgbClr val="FFFFFF"/>
              </a:solidFill>
              <a:latin typeface="Quicksand"/>
              <a:ea typeface="Quicksand"/>
              <a:cs typeface="Quicksand"/>
              <a:sym typeface="Quicksand"/>
            </a:endParaRPr>
          </a:p>
        </p:txBody>
      </p:sp>
      <p:sp>
        <p:nvSpPr>
          <p:cNvPr id="134" name="Google Shape;134;p21"/>
          <p:cNvSpPr txBox="1"/>
          <p:nvPr/>
        </p:nvSpPr>
        <p:spPr>
          <a:xfrm>
            <a:off x="577225" y="1155200"/>
            <a:ext cx="8565300" cy="3345300"/>
          </a:xfrm>
          <a:prstGeom prst="rect">
            <a:avLst/>
          </a:prstGeom>
          <a:noFill/>
          <a:ln>
            <a:noFill/>
          </a:ln>
        </p:spPr>
        <p:txBody>
          <a:bodyPr anchorCtr="0" anchor="t" bIns="91425" lIns="91425" spcFirstLastPara="1" rIns="91425" wrap="square" tIns="91425">
            <a:noAutofit/>
          </a:bodyPr>
          <a:lstStyle/>
          <a:p>
            <a:pPr indent="-368300" lvl="0" marL="457200" rtl="0" algn="l">
              <a:lnSpc>
                <a:spcPct val="150000"/>
              </a:lnSpc>
              <a:spcBef>
                <a:spcPts val="0"/>
              </a:spcBef>
              <a:spcAft>
                <a:spcPts val="0"/>
              </a:spcAft>
              <a:buClr>
                <a:schemeClr val="lt1"/>
              </a:buClr>
              <a:buSzPts val="2200"/>
              <a:buFont typeface="Quicksand"/>
              <a:buChar char="●"/>
            </a:pPr>
            <a:r>
              <a:rPr lang="en" sz="2200">
                <a:solidFill>
                  <a:schemeClr val="lt1"/>
                </a:solidFill>
                <a:latin typeface="Quicksand"/>
                <a:ea typeface="Quicksand"/>
                <a:cs typeface="Quicksand"/>
                <a:sym typeface="Quicksand"/>
              </a:rPr>
              <a:t>What age group?</a:t>
            </a:r>
            <a:endParaRPr sz="2200">
              <a:solidFill>
                <a:schemeClr val="lt1"/>
              </a:solidFill>
              <a:latin typeface="Quicksand"/>
              <a:ea typeface="Quicksand"/>
              <a:cs typeface="Quicksand"/>
              <a:sym typeface="Quicksand"/>
            </a:endParaRPr>
          </a:p>
          <a:p>
            <a:pPr indent="-368300" lvl="1" marL="914400" rtl="0" algn="l">
              <a:lnSpc>
                <a:spcPct val="150000"/>
              </a:lnSpc>
              <a:spcBef>
                <a:spcPts val="0"/>
              </a:spcBef>
              <a:spcAft>
                <a:spcPts val="0"/>
              </a:spcAft>
              <a:buClr>
                <a:schemeClr val="lt1"/>
              </a:buClr>
              <a:buSzPts val="2200"/>
              <a:buFont typeface="Quicksand"/>
              <a:buChar char="○"/>
            </a:pPr>
            <a:r>
              <a:rPr lang="en" sz="2200">
                <a:solidFill>
                  <a:schemeClr val="lt1"/>
                </a:solidFill>
                <a:latin typeface="Quicksand"/>
                <a:ea typeface="Quicksand"/>
                <a:cs typeface="Quicksand"/>
                <a:sym typeface="Quicksand"/>
              </a:rPr>
              <a:t>Younger kids may have more behavior issues</a:t>
            </a:r>
            <a:endParaRPr sz="2200">
              <a:solidFill>
                <a:schemeClr val="lt1"/>
              </a:solidFill>
              <a:latin typeface="Quicksand"/>
              <a:ea typeface="Quicksand"/>
              <a:cs typeface="Quicksand"/>
              <a:sym typeface="Quicksand"/>
            </a:endParaRPr>
          </a:p>
          <a:p>
            <a:pPr indent="-368300" lvl="1" marL="914400" rtl="0" algn="l">
              <a:lnSpc>
                <a:spcPct val="150000"/>
              </a:lnSpc>
              <a:spcBef>
                <a:spcPts val="0"/>
              </a:spcBef>
              <a:spcAft>
                <a:spcPts val="0"/>
              </a:spcAft>
              <a:buClr>
                <a:schemeClr val="lt1"/>
              </a:buClr>
              <a:buSzPts val="2200"/>
              <a:buFont typeface="Quicksand"/>
              <a:buChar char="○"/>
            </a:pPr>
            <a:r>
              <a:rPr lang="en" sz="2200">
                <a:solidFill>
                  <a:schemeClr val="lt1"/>
                </a:solidFill>
                <a:latin typeface="Quicksand"/>
                <a:ea typeface="Quicksand"/>
                <a:cs typeface="Quicksand"/>
                <a:sym typeface="Quicksand"/>
              </a:rPr>
              <a:t>Older kids may get bored easily</a:t>
            </a:r>
            <a:endParaRPr sz="2200">
              <a:solidFill>
                <a:schemeClr val="lt1"/>
              </a:solidFill>
              <a:latin typeface="Quicksand"/>
              <a:ea typeface="Quicksand"/>
              <a:cs typeface="Quicksand"/>
              <a:sym typeface="Quicksand"/>
            </a:endParaRPr>
          </a:p>
          <a:p>
            <a:pPr indent="-368300" lvl="1" marL="914400" rtl="0" algn="l">
              <a:lnSpc>
                <a:spcPct val="150000"/>
              </a:lnSpc>
              <a:spcBef>
                <a:spcPts val="0"/>
              </a:spcBef>
              <a:spcAft>
                <a:spcPts val="0"/>
              </a:spcAft>
              <a:buClr>
                <a:schemeClr val="lt1"/>
              </a:buClr>
              <a:buSzPts val="2200"/>
              <a:buFont typeface="Quicksand"/>
              <a:buChar char="○"/>
            </a:pPr>
            <a:r>
              <a:rPr lang="en" sz="2200">
                <a:solidFill>
                  <a:schemeClr val="lt1"/>
                </a:solidFill>
                <a:latin typeface="Quicksand"/>
                <a:ea typeface="Quicksand"/>
                <a:cs typeface="Quicksand"/>
                <a:sym typeface="Quicksand"/>
              </a:rPr>
              <a:t>Suggested between 4-8 grade</a:t>
            </a:r>
            <a:endParaRPr sz="2200">
              <a:solidFill>
                <a:schemeClr val="lt1"/>
              </a:solidFill>
              <a:latin typeface="Quicksand"/>
              <a:ea typeface="Quicksand"/>
              <a:cs typeface="Quicksand"/>
              <a:sym typeface="Quicksand"/>
            </a:endParaRPr>
          </a:p>
          <a:p>
            <a:pPr indent="-368300" lvl="1" marL="914400" rtl="0" algn="l">
              <a:lnSpc>
                <a:spcPct val="150000"/>
              </a:lnSpc>
              <a:spcBef>
                <a:spcPts val="0"/>
              </a:spcBef>
              <a:spcAft>
                <a:spcPts val="0"/>
              </a:spcAft>
              <a:buClr>
                <a:schemeClr val="lt1"/>
              </a:buClr>
              <a:buSzPts val="2200"/>
              <a:buFont typeface="Quicksand"/>
              <a:buChar char="○"/>
            </a:pPr>
            <a:r>
              <a:rPr lang="en" sz="2200">
                <a:solidFill>
                  <a:schemeClr val="lt1"/>
                </a:solidFill>
                <a:latin typeface="Quicksand"/>
                <a:ea typeface="Quicksand"/>
                <a:cs typeface="Quicksand"/>
                <a:sym typeface="Quicksand"/>
              </a:rPr>
              <a:t>Special programs for younger kids (K-3)</a:t>
            </a:r>
            <a:endParaRPr sz="2200">
              <a:solidFill>
                <a:schemeClr val="lt1"/>
              </a:solidFill>
              <a:latin typeface="Quicksand"/>
              <a:ea typeface="Quicksand"/>
              <a:cs typeface="Quicksand"/>
              <a:sym typeface="Quicksand"/>
            </a:endParaRPr>
          </a:p>
          <a:p>
            <a:pPr indent="-368300" lvl="0" marL="457200" rtl="0" algn="l">
              <a:lnSpc>
                <a:spcPct val="15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How many campers? </a:t>
            </a:r>
            <a:endParaRPr sz="2200">
              <a:solidFill>
                <a:srgbClr val="FFFFFF"/>
              </a:solidFill>
              <a:latin typeface="Quicksand"/>
              <a:ea typeface="Quicksand"/>
              <a:cs typeface="Quicksand"/>
              <a:sym typeface="Quicksand"/>
            </a:endParaRPr>
          </a:p>
          <a:p>
            <a:pPr indent="-368300" lvl="0" marL="457200" rtl="0" algn="l">
              <a:lnSpc>
                <a:spcPct val="15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Any specific target demographics?</a:t>
            </a:r>
            <a:endParaRPr sz="2200">
              <a:solidFill>
                <a:srgbClr val="FFFFFF"/>
              </a:solidFill>
              <a:latin typeface="Quicksand"/>
              <a:ea typeface="Quicksand"/>
              <a:cs typeface="Quicksand"/>
              <a:sym typeface="Quicksan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8" name="Shape 138"/>
        <p:cNvGrpSpPr/>
        <p:nvPr/>
      </p:nvGrpSpPr>
      <p:grpSpPr>
        <a:xfrm>
          <a:off x="0" y="0"/>
          <a:ext cx="0" cy="0"/>
          <a:chOff x="0" y="0"/>
          <a:chExt cx="0" cy="0"/>
        </a:xfrm>
      </p:grpSpPr>
      <p:sp>
        <p:nvSpPr>
          <p:cNvPr id="139" name="Google Shape;139;p22"/>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Budgeting</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a:solidFill>
                <a:srgbClr val="FFFFFF"/>
              </a:solidFill>
              <a:latin typeface="Quicksand"/>
              <a:ea typeface="Quicksand"/>
              <a:cs typeface="Quicksand"/>
              <a:sym typeface="Quicksand"/>
            </a:endParaRPr>
          </a:p>
        </p:txBody>
      </p:sp>
      <p:sp>
        <p:nvSpPr>
          <p:cNvPr id="140" name="Google Shape;140;p22"/>
          <p:cNvSpPr txBox="1"/>
          <p:nvPr/>
        </p:nvSpPr>
        <p:spPr>
          <a:xfrm>
            <a:off x="965250" y="2811500"/>
            <a:ext cx="76437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“Budgeting isn’t about limiting yourself – it’s about making the things that excite you possible.”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rPr lang="en" sz="1800">
                <a:solidFill>
                  <a:schemeClr val="lt1"/>
                </a:solidFill>
                <a:latin typeface="Quicksand"/>
                <a:ea typeface="Quicksand"/>
                <a:cs typeface="Quicksand"/>
                <a:sym typeface="Quicksand"/>
              </a:rPr>
              <a:t>- Unknown</a:t>
            </a:r>
            <a:endParaRPr sz="1800">
              <a:solidFill>
                <a:schemeClr val="lt1"/>
              </a:solidFill>
              <a:latin typeface="Quicksand"/>
              <a:ea typeface="Quicksand"/>
              <a:cs typeface="Quicksand"/>
              <a:sym typeface="Quicksan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4" name="Shape 144"/>
        <p:cNvGrpSpPr/>
        <p:nvPr/>
      </p:nvGrpSpPr>
      <p:grpSpPr>
        <a:xfrm>
          <a:off x="0" y="0"/>
          <a:ext cx="0" cy="0"/>
          <a:chOff x="0" y="0"/>
          <a:chExt cx="0" cy="0"/>
        </a:xfrm>
      </p:grpSpPr>
      <p:sp>
        <p:nvSpPr>
          <p:cNvPr id="145" name="Google Shape;145;p23"/>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What’s the Cost?</a:t>
            </a:r>
            <a:endParaRPr sz="3600">
              <a:solidFill>
                <a:srgbClr val="FFFFFF"/>
              </a:solidFill>
              <a:latin typeface="Quicksand"/>
              <a:ea typeface="Quicksand"/>
              <a:cs typeface="Quicksand"/>
              <a:sym typeface="Quicksand"/>
            </a:endParaRPr>
          </a:p>
        </p:txBody>
      </p:sp>
      <p:sp>
        <p:nvSpPr>
          <p:cNvPr id="146" name="Google Shape;146;p23"/>
          <p:cNvSpPr txBox="1"/>
          <p:nvPr/>
        </p:nvSpPr>
        <p:spPr>
          <a:xfrm>
            <a:off x="577225" y="1242275"/>
            <a:ext cx="8565300" cy="31059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Calculate the estimated cost to run the camp</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Equipment cost</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Renting a venue</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Possible wages</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Scholarships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Account for more expenses than planned</a:t>
            </a:r>
            <a:endParaRPr sz="2400">
              <a:solidFill>
                <a:srgbClr val="FFFFFF"/>
              </a:solidFill>
              <a:latin typeface="Quicksand"/>
              <a:ea typeface="Quicksand"/>
              <a:cs typeface="Quicksand"/>
              <a:sym typeface="Quicksan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0" name="Shape 150"/>
        <p:cNvGrpSpPr/>
        <p:nvPr/>
      </p:nvGrpSpPr>
      <p:grpSpPr>
        <a:xfrm>
          <a:off x="0" y="0"/>
          <a:ext cx="0" cy="0"/>
          <a:chOff x="0" y="0"/>
          <a:chExt cx="0" cy="0"/>
        </a:xfrm>
      </p:grpSpPr>
      <p:sp>
        <p:nvSpPr>
          <p:cNvPr id="151" name="Google Shape;151;p24"/>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How Much to Charge?</a:t>
            </a:r>
            <a:endParaRPr sz="3600">
              <a:solidFill>
                <a:srgbClr val="FFFFFF"/>
              </a:solidFill>
              <a:latin typeface="Quicksand"/>
              <a:ea typeface="Quicksand"/>
              <a:cs typeface="Quicksand"/>
              <a:sym typeface="Quicksand"/>
            </a:endParaRPr>
          </a:p>
        </p:txBody>
      </p:sp>
      <p:sp>
        <p:nvSpPr>
          <p:cNvPr id="152" name="Google Shape;152;p24"/>
          <p:cNvSpPr txBox="1"/>
          <p:nvPr/>
        </p:nvSpPr>
        <p:spPr>
          <a:xfrm>
            <a:off x="572450" y="1253200"/>
            <a:ext cx="8314800" cy="31167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Base off of how much it costs to run</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Plan for </a:t>
            </a:r>
            <a:r>
              <a:rPr lang="en" sz="2400">
                <a:solidFill>
                  <a:srgbClr val="FFFFFF"/>
                </a:solidFill>
                <a:latin typeface="Quicksand"/>
                <a:ea typeface="Quicksand"/>
                <a:cs typeface="Quicksand"/>
                <a:sym typeface="Quicksand"/>
              </a:rPr>
              <a:t>positive</a:t>
            </a:r>
            <a:r>
              <a:rPr lang="en" sz="2400">
                <a:solidFill>
                  <a:srgbClr val="FFFFFF"/>
                </a:solidFill>
                <a:latin typeface="Quicksand"/>
                <a:ea typeface="Quicksand"/>
                <a:cs typeface="Quicksand"/>
                <a:sym typeface="Quicksand"/>
              </a:rPr>
              <a:t> </a:t>
            </a:r>
            <a:r>
              <a:rPr lang="en" sz="2400">
                <a:solidFill>
                  <a:srgbClr val="FFFFFF"/>
                </a:solidFill>
                <a:latin typeface="Quicksand"/>
                <a:ea typeface="Quicksand"/>
                <a:cs typeface="Quicksand"/>
                <a:sym typeface="Quicksand"/>
              </a:rPr>
              <a:t>net worth to put back into expanding outreach</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Calculate for how many campers you expect</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Offer scholarships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Average camp costs in area</a:t>
            </a:r>
            <a:endParaRPr sz="2400">
              <a:solidFill>
                <a:srgbClr val="FFFFFF"/>
              </a:solidFill>
              <a:latin typeface="Quicksand"/>
              <a:ea typeface="Quicksand"/>
              <a:cs typeface="Quicksand"/>
              <a:sym typeface="Quicksan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6" name="Shape 156"/>
        <p:cNvGrpSpPr/>
        <p:nvPr/>
      </p:nvGrpSpPr>
      <p:grpSpPr>
        <a:xfrm>
          <a:off x="0" y="0"/>
          <a:ext cx="0" cy="0"/>
          <a:chOff x="0" y="0"/>
          <a:chExt cx="0" cy="0"/>
        </a:xfrm>
      </p:grpSpPr>
      <p:sp>
        <p:nvSpPr>
          <p:cNvPr id="157" name="Google Shape;157;p25"/>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Equipment is Needed?</a:t>
            </a:r>
            <a:endParaRPr sz="3600">
              <a:solidFill>
                <a:srgbClr val="FFFFFF"/>
              </a:solidFill>
              <a:latin typeface="Quicksand"/>
              <a:ea typeface="Quicksand"/>
              <a:cs typeface="Quicksand"/>
              <a:sym typeface="Quicksand"/>
            </a:endParaRPr>
          </a:p>
        </p:txBody>
      </p:sp>
      <p:sp>
        <p:nvSpPr>
          <p:cNvPr id="158" name="Google Shape;158;p25"/>
          <p:cNvSpPr txBox="1"/>
          <p:nvPr/>
        </p:nvSpPr>
        <p:spPr>
          <a:xfrm>
            <a:off x="588450" y="1274900"/>
            <a:ext cx="8282100" cy="31494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Make a list of equipment needed</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Hardware, computers, chargers, fields, power cords, </a:t>
            </a:r>
            <a:r>
              <a:rPr lang="en" sz="2400">
                <a:solidFill>
                  <a:schemeClr val="lt1"/>
                </a:solidFill>
                <a:latin typeface="Quicksand"/>
                <a:ea typeface="Quicksand"/>
                <a:cs typeface="Quicksand"/>
                <a:sym typeface="Quicksand"/>
              </a:rPr>
              <a:t>possible camp shirts, </a:t>
            </a:r>
            <a:r>
              <a:rPr lang="en" sz="2400">
                <a:solidFill>
                  <a:srgbClr val="FFFFFF"/>
                </a:solidFill>
                <a:latin typeface="Quicksand"/>
                <a:ea typeface="Quicksand"/>
                <a:cs typeface="Quicksand"/>
                <a:sym typeface="Quicksand"/>
              </a:rPr>
              <a:t>etc.</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Inventory what you already have</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What materials are given with the venue</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Order equipment in advance</a:t>
            </a:r>
            <a:endParaRPr sz="2400">
              <a:solidFill>
                <a:srgbClr val="FFFFFF"/>
              </a:solidFill>
              <a:latin typeface="Quicksand"/>
              <a:ea typeface="Quicksand"/>
              <a:cs typeface="Quicksand"/>
              <a:sym typeface="Quicksan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2" name="Shape 162"/>
        <p:cNvGrpSpPr/>
        <p:nvPr/>
      </p:nvGrpSpPr>
      <p:grpSpPr>
        <a:xfrm>
          <a:off x="0" y="0"/>
          <a:ext cx="0" cy="0"/>
          <a:chOff x="0" y="0"/>
          <a:chExt cx="0" cy="0"/>
        </a:xfrm>
      </p:grpSpPr>
      <p:sp>
        <p:nvSpPr>
          <p:cNvPr id="163" name="Google Shape;163;p26"/>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Communication</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a:solidFill>
                <a:srgbClr val="FFFFFF"/>
              </a:solidFill>
              <a:latin typeface="Quicksand"/>
              <a:ea typeface="Quicksand"/>
              <a:cs typeface="Quicksand"/>
              <a:sym typeface="Quicksand"/>
            </a:endParaRPr>
          </a:p>
        </p:txBody>
      </p:sp>
      <p:sp>
        <p:nvSpPr>
          <p:cNvPr id="164" name="Google Shape;164;p26"/>
          <p:cNvSpPr txBox="1"/>
          <p:nvPr/>
        </p:nvSpPr>
        <p:spPr>
          <a:xfrm>
            <a:off x="965250" y="2811500"/>
            <a:ext cx="76437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"Communication – the human connection – is the key to personal and career success.”</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rPr lang="en" sz="1800">
                <a:solidFill>
                  <a:schemeClr val="lt1"/>
                </a:solidFill>
                <a:latin typeface="Quicksand"/>
                <a:ea typeface="Quicksand"/>
                <a:cs typeface="Quicksand"/>
                <a:sym typeface="Quicksand"/>
              </a:rPr>
              <a:t>- Paul J. Meyer</a:t>
            </a:r>
            <a:endParaRPr sz="1800">
              <a:solidFill>
                <a:schemeClr val="lt1"/>
              </a:solidFill>
              <a:latin typeface="Quicksand"/>
              <a:ea typeface="Quicksand"/>
              <a:cs typeface="Quicksand"/>
              <a:sym typeface="Quicksan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0" name="Shape 40"/>
        <p:cNvGrpSpPr/>
        <p:nvPr/>
      </p:nvGrpSpPr>
      <p:grpSpPr>
        <a:xfrm>
          <a:off x="0" y="0"/>
          <a:ext cx="0" cy="0"/>
          <a:chOff x="0" y="0"/>
          <a:chExt cx="0" cy="0"/>
        </a:xfrm>
      </p:grpSpPr>
      <p:sp>
        <p:nvSpPr>
          <p:cNvPr id="41" name="Google Shape;41;p9"/>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What is a RoboCamp?</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sz="3600">
              <a:solidFill>
                <a:srgbClr val="FFFFFF"/>
              </a:solidFill>
              <a:latin typeface="Quicksand"/>
              <a:ea typeface="Quicksand"/>
              <a:cs typeface="Quicksand"/>
              <a:sym typeface="Quicksand"/>
            </a:endParaRPr>
          </a:p>
        </p:txBody>
      </p:sp>
      <p:sp>
        <p:nvSpPr>
          <p:cNvPr id="42" name="Google Shape;42;p9"/>
          <p:cNvSpPr txBox="1"/>
          <p:nvPr/>
        </p:nvSpPr>
        <p:spPr>
          <a:xfrm>
            <a:off x="965250" y="2811500"/>
            <a:ext cx="76545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Any camp that inspires the youth to further explore robotics and STEM</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
                                        </p:tgtEl>
                                        <p:attrNameLst>
                                          <p:attrName>style.visibility</p:attrName>
                                        </p:attrNameLst>
                                      </p:cBhvr>
                                      <p:to>
                                        <p:strVal val="visible"/>
                                      </p:to>
                                    </p:set>
                                    <p:animEffect filter="fade" transition="in">
                                      <p:cBhvr>
                                        <p:cTn dur="1000"/>
                                        <p:tgtEl>
                                          <p:spTgt spid="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8" name="Shape 168"/>
        <p:cNvGrpSpPr/>
        <p:nvPr/>
      </p:nvGrpSpPr>
      <p:grpSpPr>
        <a:xfrm>
          <a:off x="0" y="0"/>
          <a:ext cx="0" cy="0"/>
          <a:chOff x="0" y="0"/>
          <a:chExt cx="0" cy="0"/>
        </a:xfrm>
      </p:grpSpPr>
      <p:sp>
        <p:nvSpPr>
          <p:cNvPr id="169" name="Google Shape;169;p27"/>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How will you Advertise?</a:t>
            </a:r>
            <a:endParaRPr sz="3600">
              <a:solidFill>
                <a:srgbClr val="FFFFFF"/>
              </a:solidFill>
              <a:latin typeface="Quicksand"/>
              <a:ea typeface="Quicksand"/>
              <a:cs typeface="Quicksand"/>
              <a:sym typeface="Quicksand"/>
            </a:endParaRPr>
          </a:p>
        </p:txBody>
      </p:sp>
      <p:sp>
        <p:nvSpPr>
          <p:cNvPr id="170" name="Google Shape;170;p27"/>
          <p:cNvSpPr txBox="1"/>
          <p:nvPr/>
        </p:nvSpPr>
        <p:spPr>
          <a:xfrm>
            <a:off x="308000" y="1153175"/>
            <a:ext cx="4889400" cy="35004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Start early, clear process </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Reach your target audience:</a:t>
            </a:r>
            <a:endParaRPr sz="24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Team email for camp questions</a:t>
            </a:r>
            <a:endParaRPr sz="20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Website - Info and registration</a:t>
            </a:r>
            <a:endParaRPr sz="20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Social media, flyers, teachers and schools</a:t>
            </a:r>
            <a:endParaRPr sz="20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Word of mouth!</a:t>
            </a:r>
            <a:endParaRPr sz="2000">
              <a:solidFill>
                <a:srgbClr val="FFFFFF"/>
              </a:solidFill>
              <a:latin typeface="Quicksand"/>
              <a:ea typeface="Quicksand"/>
              <a:cs typeface="Quicksand"/>
              <a:sym typeface="Quicksand"/>
            </a:endParaRPr>
          </a:p>
        </p:txBody>
      </p:sp>
      <p:pic>
        <p:nvPicPr>
          <p:cNvPr id="171" name="Google Shape;171;p27"/>
          <p:cNvPicPr preferRelativeResize="0"/>
          <p:nvPr/>
        </p:nvPicPr>
        <p:blipFill>
          <a:blip r:embed="rId4">
            <a:alphaModFix/>
          </a:blip>
          <a:stretch>
            <a:fillRect/>
          </a:stretch>
        </p:blipFill>
        <p:spPr>
          <a:xfrm>
            <a:off x="5578400" y="1032950"/>
            <a:ext cx="2285175" cy="3933449"/>
          </a:xfrm>
          <a:prstGeom prst="rect">
            <a:avLst/>
          </a:prstGeom>
          <a:noFill/>
          <a:ln>
            <a:noFill/>
          </a:ln>
        </p:spPr>
      </p:pic>
      <p:cxnSp>
        <p:nvCxnSpPr>
          <p:cNvPr id="172" name="Google Shape;172;p27"/>
          <p:cNvCxnSpPr>
            <a:endCxn id="171" idx="1"/>
          </p:cNvCxnSpPr>
          <p:nvPr/>
        </p:nvCxnSpPr>
        <p:spPr>
          <a:xfrm>
            <a:off x="4935500" y="2995175"/>
            <a:ext cx="642900" cy="4500"/>
          </a:xfrm>
          <a:prstGeom prst="straightConnector1">
            <a:avLst/>
          </a:prstGeom>
          <a:noFill/>
          <a:ln cap="flat" cmpd="sng" w="28575">
            <a:solidFill>
              <a:srgbClr val="00FF00"/>
            </a:solidFill>
            <a:prstDash val="solid"/>
            <a:round/>
            <a:headEnd len="med" w="med" type="none"/>
            <a:tailEnd len="med" w="med" type="triangle"/>
          </a:ln>
        </p:spPr>
      </p:cxn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6" name="Shape 176"/>
        <p:cNvGrpSpPr/>
        <p:nvPr/>
      </p:nvGrpSpPr>
      <p:grpSpPr>
        <a:xfrm>
          <a:off x="0" y="0"/>
          <a:ext cx="0" cy="0"/>
          <a:chOff x="0" y="0"/>
          <a:chExt cx="0" cy="0"/>
        </a:xfrm>
      </p:grpSpPr>
      <p:sp>
        <p:nvSpPr>
          <p:cNvPr id="177" name="Google Shape;177;p28"/>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How will Campers Register?</a:t>
            </a:r>
            <a:endParaRPr sz="3600">
              <a:solidFill>
                <a:srgbClr val="FFFFFF"/>
              </a:solidFill>
              <a:latin typeface="Quicksand"/>
              <a:ea typeface="Quicksand"/>
              <a:cs typeface="Quicksand"/>
              <a:sym typeface="Quicksand"/>
            </a:endParaRPr>
          </a:p>
        </p:txBody>
      </p:sp>
      <p:sp>
        <p:nvSpPr>
          <p:cNvPr id="178" name="Google Shape;178;p28"/>
          <p:cNvSpPr txBox="1"/>
          <p:nvPr/>
        </p:nvSpPr>
        <p:spPr>
          <a:xfrm>
            <a:off x="826925" y="1634500"/>
            <a:ext cx="3595500" cy="22164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None/>
            </a:pPr>
            <a:r>
              <a:rPr b="1" lang="en" sz="2400">
                <a:solidFill>
                  <a:srgbClr val="5BE300"/>
                </a:solidFill>
                <a:latin typeface="Quicksand"/>
                <a:ea typeface="Quicksand"/>
                <a:cs typeface="Quicksand"/>
                <a:sym typeface="Quicksand"/>
              </a:rPr>
              <a:t>Google Form</a:t>
            </a:r>
            <a:endParaRPr b="1">
              <a:solidFill>
                <a:srgbClr val="5BE300"/>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Simple to set up</a:t>
            </a:r>
            <a:endParaRPr sz="2400">
              <a:solidFill>
                <a:schemeClr val="lt1"/>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Harder to manage</a:t>
            </a:r>
            <a:endParaRPr sz="2400">
              <a:solidFill>
                <a:schemeClr val="lt1"/>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Not as official</a:t>
            </a:r>
            <a:endParaRPr sz="2400">
              <a:solidFill>
                <a:schemeClr val="lt1"/>
              </a:solidFill>
              <a:latin typeface="Quicksand"/>
              <a:ea typeface="Quicksand"/>
              <a:cs typeface="Quicksand"/>
              <a:sym typeface="Quicksand"/>
            </a:endParaRPr>
          </a:p>
        </p:txBody>
      </p:sp>
      <p:sp>
        <p:nvSpPr>
          <p:cNvPr id="179" name="Google Shape;179;p28"/>
          <p:cNvSpPr txBox="1"/>
          <p:nvPr/>
        </p:nvSpPr>
        <p:spPr>
          <a:xfrm>
            <a:off x="4913250" y="1634500"/>
            <a:ext cx="3403800" cy="27705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None/>
            </a:pPr>
            <a:r>
              <a:rPr b="1" lang="en" sz="2400">
                <a:solidFill>
                  <a:srgbClr val="5BE300"/>
                </a:solidFill>
                <a:latin typeface="Quicksand"/>
                <a:ea typeface="Quicksand"/>
                <a:cs typeface="Quicksand"/>
                <a:sym typeface="Quicksand"/>
              </a:rPr>
              <a:t>Event Platforms</a:t>
            </a:r>
            <a:endParaRPr b="1" sz="2400">
              <a:solidFill>
                <a:srgbClr val="5BE300"/>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Might cost money</a:t>
            </a:r>
            <a:endParaRPr sz="2400">
              <a:solidFill>
                <a:schemeClr val="lt1"/>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More complicated</a:t>
            </a:r>
            <a:endParaRPr sz="2400">
              <a:solidFill>
                <a:schemeClr val="lt1"/>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More features </a:t>
            </a:r>
            <a:endParaRPr sz="2400">
              <a:solidFill>
                <a:schemeClr val="lt1"/>
              </a:solidFill>
              <a:latin typeface="Quicksand"/>
              <a:ea typeface="Quicksand"/>
              <a:cs typeface="Quicksand"/>
              <a:sym typeface="Quicksand"/>
            </a:endParaRPr>
          </a:p>
          <a:p>
            <a:pPr indent="0" lvl="0" marL="0" rtl="0" algn="ctr">
              <a:lnSpc>
                <a:spcPct val="150000"/>
              </a:lnSpc>
              <a:spcBef>
                <a:spcPts val="0"/>
              </a:spcBef>
              <a:spcAft>
                <a:spcPts val="0"/>
              </a:spcAft>
              <a:buNone/>
            </a:pPr>
            <a:r>
              <a:t/>
            </a:r>
            <a:endParaRPr sz="2400">
              <a:solidFill>
                <a:schemeClr val="lt1"/>
              </a:solidFill>
              <a:latin typeface="Quicksand"/>
              <a:ea typeface="Quicksand"/>
              <a:cs typeface="Quicksand"/>
              <a:sym typeface="Quicksand"/>
            </a:endParaRPr>
          </a:p>
        </p:txBody>
      </p:sp>
      <p:sp>
        <p:nvSpPr>
          <p:cNvPr id="180" name="Google Shape;180;p28"/>
          <p:cNvSpPr txBox="1"/>
          <p:nvPr/>
        </p:nvSpPr>
        <p:spPr>
          <a:xfrm>
            <a:off x="4152150" y="1634500"/>
            <a:ext cx="8397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solidFill>
                  <a:schemeClr val="lt1"/>
                </a:solidFill>
                <a:latin typeface="Quicksand"/>
                <a:ea typeface="Quicksand"/>
                <a:cs typeface="Quicksand"/>
                <a:sym typeface="Quicksand"/>
              </a:rPr>
              <a:t>VS.</a:t>
            </a:r>
            <a:endParaRPr b="1" sz="2400">
              <a:solidFill>
                <a:schemeClr val="lt1"/>
              </a:solidFill>
              <a:latin typeface="Quicksand"/>
              <a:ea typeface="Quicksand"/>
              <a:cs typeface="Quicksand"/>
              <a:sym typeface="Quicksan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4" name="Shape 184"/>
        <p:cNvGrpSpPr/>
        <p:nvPr/>
      </p:nvGrpSpPr>
      <p:grpSpPr>
        <a:xfrm>
          <a:off x="0" y="0"/>
          <a:ext cx="0" cy="0"/>
          <a:chOff x="0" y="0"/>
          <a:chExt cx="0" cy="0"/>
        </a:xfrm>
      </p:grpSpPr>
      <p:sp>
        <p:nvSpPr>
          <p:cNvPr id="185" name="Google Shape;185;p29"/>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Camp Content</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a:solidFill>
                <a:srgbClr val="FFFFFF"/>
              </a:solidFill>
              <a:latin typeface="Quicksand"/>
              <a:ea typeface="Quicksand"/>
              <a:cs typeface="Quicksand"/>
              <a:sym typeface="Quicksand"/>
            </a:endParaRPr>
          </a:p>
        </p:txBody>
      </p:sp>
      <p:sp>
        <p:nvSpPr>
          <p:cNvPr id="186" name="Google Shape;186;p29"/>
          <p:cNvSpPr txBox="1"/>
          <p:nvPr/>
        </p:nvSpPr>
        <p:spPr>
          <a:xfrm>
            <a:off x="965250" y="2811500"/>
            <a:ext cx="76437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“I never teach my pupils; I only attempt to provide the conditions in which they can learn.”</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rPr lang="en" sz="1800">
                <a:solidFill>
                  <a:schemeClr val="lt1"/>
                </a:solidFill>
                <a:latin typeface="Quicksand"/>
                <a:ea typeface="Quicksand"/>
                <a:cs typeface="Quicksand"/>
                <a:sym typeface="Quicksand"/>
              </a:rPr>
              <a:t> – Albert Einstein</a:t>
            </a:r>
            <a:endParaRPr sz="1800">
              <a:solidFill>
                <a:schemeClr val="lt1"/>
              </a:solidFill>
              <a:latin typeface="Quicksand"/>
              <a:ea typeface="Quicksand"/>
              <a:cs typeface="Quicksand"/>
              <a:sym typeface="Quicksan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0" name="Shape 190"/>
        <p:cNvGrpSpPr/>
        <p:nvPr/>
      </p:nvGrpSpPr>
      <p:grpSpPr>
        <a:xfrm>
          <a:off x="0" y="0"/>
          <a:ext cx="0" cy="0"/>
          <a:chOff x="0" y="0"/>
          <a:chExt cx="0" cy="0"/>
        </a:xfrm>
      </p:grpSpPr>
      <p:sp>
        <p:nvSpPr>
          <p:cNvPr id="191" name="Google Shape;191;p30"/>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will the Campers be Doing?</a:t>
            </a:r>
            <a:endParaRPr sz="3600">
              <a:solidFill>
                <a:srgbClr val="FFFFFF"/>
              </a:solidFill>
              <a:latin typeface="Quicksand"/>
              <a:ea typeface="Quicksand"/>
              <a:cs typeface="Quicksand"/>
              <a:sym typeface="Quicksand"/>
            </a:endParaRPr>
          </a:p>
        </p:txBody>
      </p:sp>
      <p:sp>
        <p:nvSpPr>
          <p:cNvPr id="192" name="Google Shape;192;p30"/>
          <p:cNvSpPr txBox="1"/>
          <p:nvPr/>
        </p:nvSpPr>
        <p:spPr>
          <a:xfrm>
            <a:off x="524625" y="1122500"/>
            <a:ext cx="8313000" cy="38010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List of camper learning goals</a:t>
            </a:r>
            <a:endParaRPr sz="24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Design, programming, teamwork, etc</a:t>
            </a:r>
            <a:r>
              <a:rPr lang="en" sz="2000">
                <a:solidFill>
                  <a:srgbClr val="FFFFFF"/>
                </a:solidFill>
                <a:latin typeface="Quicksand"/>
                <a:ea typeface="Quicksand"/>
                <a:cs typeface="Quicksand"/>
                <a:sym typeface="Quicksand"/>
              </a:rPr>
              <a:t>.</a:t>
            </a:r>
            <a:endParaRPr sz="20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Base activities on the age group of campers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Familiarize</a:t>
            </a:r>
            <a:r>
              <a:rPr lang="en" sz="2400">
                <a:solidFill>
                  <a:srgbClr val="FFFFFF"/>
                </a:solidFill>
                <a:latin typeface="Quicksand"/>
                <a:ea typeface="Quicksand"/>
                <a:cs typeface="Quicksand"/>
                <a:sym typeface="Quicksand"/>
              </a:rPr>
              <a:t> yourself with robot hardware and software</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What should the camp build towards?</a:t>
            </a:r>
            <a:endParaRPr sz="24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End of the week competition or final challenge</a:t>
            </a:r>
            <a:endParaRPr sz="20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Show and tell</a:t>
            </a:r>
            <a:endParaRPr sz="2000">
              <a:solidFill>
                <a:srgbClr val="FFFFFF"/>
              </a:solidFill>
              <a:latin typeface="Quicksand"/>
              <a:ea typeface="Quicksand"/>
              <a:cs typeface="Quicksand"/>
              <a:sym typeface="Quicksan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6" name="Shape 196"/>
        <p:cNvGrpSpPr/>
        <p:nvPr/>
      </p:nvGrpSpPr>
      <p:grpSpPr>
        <a:xfrm>
          <a:off x="0" y="0"/>
          <a:ext cx="0" cy="0"/>
          <a:chOff x="0" y="0"/>
          <a:chExt cx="0" cy="0"/>
        </a:xfrm>
      </p:grpSpPr>
      <p:sp>
        <p:nvSpPr>
          <p:cNvPr id="197" name="Google Shape;197;p31"/>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How will the Campers Learn?</a:t>
            </a:r>
            <a:endParaRPr sz="3600">
              <a:solidFill>
                <a:srgbClr val="FFFFFF"/>
              </a:solidFill>
              <a:latin typeface="Quicksand"/>
              <a:ea typeface="Quicksand"/>
              <a:cs typeface="Quicksand"/>
              <a:sym typeface="Quicksand"/>
            </a:endParaRPr>
          </a:p>
        </p:txBody>
      </p:sp>
      <p:sp>
        <p:nvSpPr>
          <p:cNvPr id="198" name="Google Shape;198;p31"/>
          <p:cNvSpPr txBox="1"/>
          <p:nvPr/>
        </p:nvSpPr>
        <p:spPr>
          <a:xfrm>
            <a:off x="411475" y="1198700"/>
            <a:ext cx="8426100" cy="37704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Organized lessons</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Follow along activities to learn code, design, etc.</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Counselor to camper walk through</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Will campers work in teams or individually?</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More campers = more </a:t>
            </a:r>
            <a:r>
              <a:rPr lang="en" sz="2400">
                <a:solidFill>
                  <a:srgbClr val="FFFFFF"/>
                </a:solidFill>
                <a:latin typeface="Quicksand"/>
                <a:ea typeface="Quicksand"/>
                <a:cs typeface="Quicksand"/>
                <a:sym typeface="Quicksand"/>
              </a:rPr>
              <a:t>arguing</a:t>
            </a:r>
            <a:r>
              <a:rPr lang="en" sz="2400">
                <a:solidFill>
                  <a:srgbClr val="FFFFFF"/>
                </a:solidFill>
                <a:latin typeface="Quicksand"/>
                <a:ea typeface="Quicksand"/>
                <a:cs typeface="Quicksand"/>
                <a:sym typeface="Quicksand"/>
              </a:rPr>
              <a:t> + less contribution</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How will you split up teams?</a:t>
            </a:r>
            <a:endParaRPr sz="2400">
              <a:solidFill>
                <a:srgbClr val="FFFFFF"/>
              </a:solidFill>
              <a:latin typeface="Quicksand"/>
              <a:ea typeface="Quicksand"/>
              <a:cs typeface="Quicksand"/>
              <a:sym typeface="Quicksan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2" name="Shape 202"/>
        <p:cNvGrpSpPr/>
        <p:nvPr/>
      </p:nvGrpSpPr>
      <p:grpSpPr>
        <a:xfrm>
          <a:off x="0" y="0"/>
          <a:ext cx="0" cy="0"/>
          <a:chOff x="0" y="0"/>
          <a:chExt cx="0" cy="0"/>
        </a:xfrm>
      </p:grpSpPr>
      <p:sp>
        <p:nvSpPr>
          <p:cNvPr id="203" name="Google Shape;203;p32"/>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What’s the Schedule?</a:t>
            </a:r>
            <a:endParaRPr sz="3600">
              <a:solidFill>
                <a:srgbClr val="FFFFFF"/>
              </a:solidFill>
              <a:latin typeface="Quicksand"/>
              <a:ea typeface="Quicksand"/>
              <a:cs typeface="Quicksand"/>
              <a:sym typeface="Quicksand"/>
            </a:endParaRPr>
          </a:p>
        </p:txBody>
      </p:sp>
      <p:sp>
        <p:nvSpPr>
          <p:cNvPr id="204" name="Google Shape;204;p32"/>
          <p:cNvSpPr txBox="1"/>
          <p:nvPr/>
        </p:nvSpPr>
        <p:spPr>
          <a:xfrm>
            <a:off x="524625" y="1198700"/>
            <a:ext cx="8313000" cy="31494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Day to day schedule</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Monday, Tuesday, etc.</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How will you keep campers focused?</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Minute to minute schedule</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During the morning, afternoon, break times, etc.</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Icebreakers 1-2 times a day</a:t>
            </a:r>
            <a:endParaRPr sz="2400">
              <a:solidFill>
                <a:srgbClr val="FFFFFF"/>
              </a:solidFill>
              <a:latin typeface="Quicksand"/>
              <a:ea typeface="Quicksand"/>
              <a:cs typeface="Quicksand"/>
              <a:sym typeface="Quicksan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8" name="Shape 208"/>
        <p:cNvGrpSpPr/>
        <p:nvPr/>
      </p:nvGrpSpPr>
      <p:grpSpPr>
        <a:xfrm>
          <a:off x="0" y="0"/>
          <a:ext cx="0" cy="0"/>
          <a:chOff x="0" y="0"/>
          <a:chExt cx="0" cy="0"/>
        </a:xfrm>
      </p:grpSpPr>
      <p:sp>
        <p:nvSpPr>
          <p:cNvPr id="209" name="Google Shape;209;p33"/>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Dealing with Problems</a:t>
            </a:r>
            <a:r>
              <a:rPr lang="en" sz="3600">
                <a:solidFill>
                  <a:srgbClr val="FFFFFF"/>
                </a:solidFill>
                <a:latin typeface="Quicksand"/>
                <a:ea typeface="Quicksand"/>
                <a:cs typeface="Quicksand"/>
                <a:sym typeface="Quicksand"/>
              </a:rPr>
              <a:t>?</a:t>
            </a:r>
            <a:endParaRPr sz="3600">
              <a:solidFill>
                <a:srgbClr val="FFFFFF"/>
              </a:solidFill>
              <a:latin typeface="Quicksand"/>
              <a:ea typeface="Quicksand"/>
              <a:cs typeface="Quicksand"/>
              <a:sym typeface="Quicksand"/>
            </a:endParaRPr>
          </a:p>
        </p:txBody>
      </p:sp>
      <p:sp>
        <p:nvSpPr>
          <p:cNvPr id="210" name="Google Shape;210;p33"/>
          <p:cNvSpPr txBox="1"/>
          <p:nvPr/>
        </p:nvSpPr>
        <p:spPr>
          <a:xfrm>
            <a:off x="524625" y="1198700"/>
            <a:ext cx="8313000" cy="35001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Kids get bored easily which can lead to acting out</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2 </a:t>
            </a:r>
            <a:r>
              <a:rPr lang="en" sz="2400">
                <a:solidFill>
                  <a:srgbClr val="FFFFFF"/>
                </a:solidFill>
                <a:latin typeface="Quicksand"/>
                <a:ea typeface="Quicksand"/>
                <a:cs typeface="Quicksand"/>
                <a:sym typeface="Quicksand"/>
              </a:rPr>
              <a:t>Warning system</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Calls home</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Made by head </a:t>
            </a:r>
            <a:r>
              <a:rPr lang="en" sz="2400">
                <a:solidFill>
                  <a:srgbClr val="FFFFFF"/>
                </a:solidFill>
                <a:latin typeface="Quicksand"/>
                <a:ea typeface="Quicksand"/>
                <a:cs typeface="Quicksand"/>
                <a:sym typeface="Quicksand"/>
              </a:rPr>
              <a:t>counselors</a:t>
            </a:r>
            <a:r>
              <a:rPr lang="en" sz="2400">
                <a:solidFill>
                  <a:srgbClr val="FFFFFF"/>
                </a:solidFill>
                <a:latin typeface="Quicksand"/>
                <a:ea typeface="Quicksand"/>
                <a:cs typeface="Quicksand"/>
                <a:sym typeface="Quicksand"/>
              </a:rPr>
              <a:t> and adults only </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It’s ok to be firm as a counselor just don’t be mean</a:t>
            </a:r>
            <a:endParaRPr sz="2400">
              <a:solidFill>
                <a:srgbClr val="FFFFFF"/>
              </a:solidFill>
              <a:latin typeface="Quicksand"/>
              <a:ea typeface="Quicksand"/>
              <a:cs typeface="Quicksand"/>
              <a:sym typeface="Quicksan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4" name="Shape 214"/>
        <p:cNvGrpSpPr/>
        <p:nvPr/>
      </p:nvGrpSpPr>
      <p:grpSpPr>
        <a:xfrm>
          <a:off x="0" y="0"/>
          <a:ext cx="0" cy="0"/>
          <a:chOff x="0" y="0"/>
          <a:chExt cx="0" cy="0"/>
        </a:xfrm>
      </p:grpSpPr>
      <p:sp>
        <p:nvSpPr>
          <p:cNvPr id="215" name="Google Shape;215;p34"/>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How to Keep the Program Running</a:t>
            </a:r>
            <a:endParaRPr sz="3600">
              <a:solidFill>
                <a:srgbClr val="FFFFFF"/>
              </a:solidFill>
              <a:latin typeface="Quicksand"/>
              <a:ea typeface="Quicksand"/>
              <a:cs typeface="Quicksand"/>
              <a:sym typeface="Quicksand"/>
            </a:endParaRPr>
          </a:p>
        </p:txBody>
      </p:sp>
      <p:sp>
        <p:nvSpPr>
          <p:cNvPr id="216" name="Google Shape;216;p34"/>
          <p:cNvSpPr txBox="1"/>
          <p:nvPr/>
        </p:nvSpPr>
        <p:spPr>
          <a:xfrm>
            <a:off x="576050" y="1209675"/>
            <a:ext cx="8251500" cy="32454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Document everything</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Write down your entire planning process</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Include what worked and what needs to be changed for next year</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Collect feedback from campers and counselors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Train others to take over in the future</a:t>
            </a:r>
            <a:endParaRPr sz="2400">
              <a:solidFill>
                <a:srgbClr val="FFFFFF"/>
              </a:solidFill>
              <a:latin typeface="Quicksand"/>
              <a:ea typeface="Quicksand"/>
              <a:cs typeface="Quicksand"/>
              <a:sym typeface="Quicksan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0" name="Shape 220"/>
        <p:cNvGrpSpPr/>
        <p:nvPr/>
      </p:nvGrpSpPr>
      <p:grpSpPr>
        <a:xfrm>
          <a:off x="0" y="0"/>
          <a:ext cx="0" cy="0"/>
          <a:chOff x="0" y="0"/>
          <a:chExt cx="0" cy="0"/>
        </a:xfrm>
      </p:grpSpPr>
      <p:sp>
        <p:nvSpPr>
          <p:cNvPr id="221" name="Google Shape;221;p35"/>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Organization is Key</a:t>
            </a:r>
            <a:endParaRPr sz="3600">
              <a:solidFill>
                <a:srgbClr val="FFFFFF"/>
              </a:solidFill>
              <a:latin typeface="Quicksand"/>
              <a:ea typeface="Quicksand"/>
              <a:cs typeface="Quicksand"/>
              <a:sym typeface="Quicksand"/>
            </a:endParaRPr>
          </a:p>
        </p:txBody>
      </p:sp>
      <p:sp>
        <p:nvSpPr>
          <p:cNvPr id="222" name="Google Shape;222;p35"/>
          <p:cNvSpPr txBox="1"/>
          <p:nvPr/>
        </p:nvSpPr>
        <p:spPr>
          <a:xfrm>
            <a:off x="530725" y="1187650"/>
            <a:ext cx="8230800" cy="33129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Put yourself in the shoes of your audience</a:t>
            </a:r>
            <a:endParaRPr sz="24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If I was a parent, what would be more convenient?</a:t>
            </a:r>
            <a:endParaRPr sz="20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If I was a camper, what would be the most fun?</a:t>
            </a:r>
            <a:endParaRPr sz="20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Base camp can expand to many others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Stay organized!</a:t>
            </a:r>
            <a:endParaRPr sz="2400">
              <a:solidFill>
                <a:srgbClr val="FFFFFF"/>
              </a:solidFill>
              <a:latin typeface="Quicksand"/>
              <a:ea typeface="Quicksand"/>
              <a:cs typeface="Quicksand"/>
              <a:sym typeface="Quicksand"/>
            </a:endParaRPr>
          </a:p>
          <a:p>
            <a:pPr indent="-355600" lvl="1" marL="91440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Start planning well in advance (now!!) </a:t>
            </a:r>
            <a:endParaRPr sz="20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“Steal from the best, invent the rest.”</a:t>
            </a:r>
            <a:endParaRPr sz="2400">
              <a:solidFill>
                <a:srgbClr val="FFFFFF"/>
              </a:solidFill>
              <a:latin typeface="Quicksand"/>
              <a:ea typeface="Quicksand"/>
              <a:cs typeface="Quicksand"/>
              <a:sym typeface="Quicksan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6" name="Shape 226"/>
        <p:cNvGrpSpPr/>
        <p:nvPr/>
      </p:nvGrpSpPr>
      <p:grpSpPr>
        <a:xfrm>
          <a:off x="0" y="0"/>
          <a:ext cx="0" cy="0"/>
          <a:chOff x="0" y="0"/>
          <a:chExt cx="0" cy="0"/>
        </a:xfrm>
      </p:grpSpPr>
      <p:sp>
        <p:nvSpPr>
          <p:cNvPr id="227" name="Google Shape;227;p36"/>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Resources</a:t>
            </a:r>
            <a:endParaRPr sz="3600">
              <a:solidFill>
                <a:srgbClr val="FFFFFF"/>
              </a:solidFill>
              <a:latin typeface="Quicksand"/>
              <a:ea typeface="Quicksand"/>
              <a:cs typeface="Quicksand"/>
              <a:sym typeface="Quicksand"/>
            </a:endParaRPr>
          </a:p>
        </p:txBody>
      </p:sp>
      <p:sp>
        <p:nvSpPr>
          <p:cNvPr id="228" name="Google Shape;228;p36"/>
          <p:cNvSpPr txBox="1"/>
          <p:nvPr/>
        </p:nvSpPr>
        <p:spPr>
          <a:xfrm>
            <a:off x="425000" y="1187650"/>
            <a:ext cx="8336400" cy="34110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rgbClr val="B6D7A8"/>
              </a:buClr>
              <a:buSzPts val="2400"/>
              <a:buFont typeface="Quicksand"/>
              <a:buChar char="●"/>
            </a:pPr>
            <a:r>
              <a:rPr lang="en" sz="2400">
                <a:solidFill>
                  <a:srgbClr val="B6D7A8"/>
                </a:solidFill>
                <a:uFill>
                  <a:noFill/>
                </a:uFill>
                <a:latin typeface="Quicksand"/>
                <a:ea typeface="Quicksand"/>
                <a:cs typeface="Quicksand"/>
                <a:sym typeface="Quicksand"/>
                <a:hlinkClick r:id="rId4">
                  <a:extLst>
                    <a:ext uri="{A12FA001-AC4F-418D-AE19-62706E023703}">
                      <ahyp:hlinkClr val="tx"/>
                    </a:ext>
                  </a:extLst>
                </a:hlinkClick>
              </a:rPr>
              <a:t>RoboCamps Website</a:t>
            </a:r>
            <a:endParaRPr sz="2400">
              <a:solidFill>
                <a:srgbClr val="B6D7A8"/>
              </a:solidFill>
              <a:latin typeface="Quicksand"/>
              <a:ea typeface="Quicksand"/>
              <a:cs typeface="Quicksand"/>
              <a:sym typeface="Quicksand"/>
            </a:endParaRPr>
          </a:p>
          <a:p>
            <a:pPr indent="-381000" lvl="1" marL="914400" rtl="0" algn="l">
              <a:lnSpc>
                <a:spcPct val="115000"/>
              </a:lnSpc>
              <a:spcBef>
                <a:spcPts val="0"/>
              </a:spcBef>
              <a:spcAft>
                <a:spcPts val="0"/>
              </a:spcAft>
              <a:buClr>
                <a:srgbClr val="B6D7A8"/>
              </a:buClr>
              <a:buSzPts val="2400"/>
              <a:buFont typeface="Quicksand"/>
              <a:buChar char="○"/>
            </a:pPr>
            <a:r>
              <a:rPr lang="en" sz="2400" u="sng">
                <a:solidFill>
                  <a:srgbClr val="B6D7A8"/>
                </a:solidFill>
                <a:latin typeface="Quicksand"/>
                <a:ea typeface="Quicksand"/>
                <a:cs typeface="Quicksand"/>
                <a:sym typeface="Quicksand"/>
                <a:hlinkClick r:id="rId5">
                  <a:extLst>
                    <a:ext uri="{A12FA001-AC4F-418D-AE19-62706E023703}">
                      <ahyp:hlinkClr val="tx"/>
                    </a:ext>
                  </a:extLst>
                </a:hlinkClick>
              </a:rPr>
              <a:t>https://www.citruscircuits.org/robocamps.html</a:t>
            </a:r>
            <a:endParaRPr sz="2400">
              <a:solidFill>
                <a:srgbClr val="B6D7A8"/>
              </a:solidFill>
              <a:latin typeface="Quicksand"/>
              <a:ea typeface="Quicksand"/>
              <a:cs typeface="Quicksand"/>
              <a:sym typeface="Quicksand"/>
            </a:endParaRPr>
          </a:p>
          <a:p>
            <a:pPr indent="-381000" lvl="0" marL="457200" rtl="0" algn="l">
              <a:lnSpc>
                <a:spcPct val="115000"/>
              </a:lnSpc>
              <a:spcBef>
                <a:spcPts val="0"/>
              </a:spcBef>
              <a:spcAft>
                <a:spcPts val="0"/>
              </a:spcAft>
              <a:buClr>
                <a:srgbClr val="B6D7A8"/>
              </a:buClr>
              <a:buSzPts val="2400"/>
              <a:buFont typeface="Quicksand"/>
              <a:buChar char="●"/>
            </a:pPr>
            <a:r>
              <a:rPr lang="en" sz="2400">
                <a:solidFill>
                  <a:srgbClr val="B6D7A8"/>
                </a:solidFill>
                <a:uFill>
                  <a:noFill/>
                </a:uFill>
                <a:latin typeface="Quicksand"/>
                <a:ea typeface="Quicksand"/>
                <a:cs typeface="Quicksand"/>
                <a:sym typeface="Quicksand"/>
                <a:hlinkClick r:id="rId6">
                  <a:extLst>
                    <a:ext uri="{A12FA001-AC4F-418D-AE19-62706E023703}">
                      <ahyp:hlinkClr val="tx"/>
                    </a:ext>
                  </a:extLst>
                </a:hlinkClick>
              </a:rPr>
              <a:t>RoboCamps Resources Page</a:t>
            </a:r>
            <a:endParaRPr sz="2400">
              <a:solidFill>
                <a:srgbClr val="B6D7A8"/>
              </a:solidFill>
              <a:latin typeface="Quicksand"/>
              <a:ea typeface="Quicksand"/>
              <a:cs typeface="Quicksand"/>
              <a:sym typeface="Quicksand"/>
            </a:endParaRPr>
          </a:p>
          <a:p>
            <a:pPr indent="-381000" lvl="1" marL="914400" rtl="0" algn="l">
              <a:lnSpc>
                <a:spcPct val="115000"/>
              </a:lnSpc>
              <a:spcBef>
                <a:spcPts val="0"/>
              </a:spcBef>
              <a:spcAft>
                <a:spcPts val="0"/>
              </a:spcAft>
              <a:buClr>
                <a:srgbClr val="B6D7A8"/>
              </a:buClr>
              <a:buSzPts val="2400"/>
              <a:buFont typeface="Quicksand"/>
              <a:buChar char="○"/>
            </a:pPr>
            <a:r>
              <a:rPr lang="en" sz="2400" u="sng">
                <a:solidFill>
                  <a:srgbClr val="B6D7A8"/>
                </a:solidFill>
                <a:highlight>
                  <a:srgbClr val="FFFF00"/>
                </a:highlight>
                <a:latin typeface="Quicksand"/>
                <a:ea typeface="Quicksand"/>
                <a:cs typeface="Quicksand"/>
                <a:sym typeface="Quicksand"/>
                <a:hlinkClick r:id="rId7">
                  <a:extLst>
                    <a:ext uri="{A12FA001-AC4F-418D-AE19-62706E023703}">
                      <ahyp:hlinkClr val="tx"/>
                    </a:ext>
                  </a:extLst>
                </a:hlinkClick>
              </a:rPr>
              <a:t>https://www.citruscircuits.org/robocamp-resources.html</a:t>
            </a:r>
            <a:endParaRPr sz="2400">
              <a:solidFill>
                <a:srgbClr val="B6D7A8"/>
              </a:solidFill>
              <a:highlight>
                <a:srgbClr val="FFFF00"/>
              </a:highlight>
              <a:latin typeface="Quicksand"/>
              <a:ea typeface="Quicksand"/>
              <a:cs typeface="Quicksand"/>
              <a:sym typeface="Quicksand"/>
            </a:endParaRPr>
          </a:p>
          <a:p>
            <a:pPr indent="0" lvl="0" marL="0" rtl="0" algn="l">
              <a:lnSpc>
                <a:spcPct val="115000"/>
              </a:lnSpc>
              <a:spcBef>
                <a:spcPts val="0"/>
              </a:spcBef>
              <a:spcAft>
                <a:spcPts val="0"/>
              </a:spcAft>
              <a:buNone/>
            </a:pPr>
            <a:r>
              <a:t/>
            </a:r>
            <a:endParaRPr sz="2400">
              <a:solidFill>
                <a:srgbClr val="B6D7A8"/>
              </a:solidFill>
              <a:latin typeface="Quicksand"/>
              <a:ea typeface="Quicksand"/>
              <a:cs typeface="Quicksand"/>
              <a:sym typeface="Quicksa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6" name="Shape 46"/>
        <p:cNvGrpSpPr/>
        <p:nvPr/>
      </p:nvGrpSpPr>
      <p:grpSpPr>
        <a:xfrm>
          <a:off x="0" y="0"/>
          <a:ext cx="0" cy="0"/>
          <a:chOff x="0" y="0"/>
          <a:chExt cx="0" cy="0"/>
        </a:xfrm>
      </p:grpSpPr>
      <p:sp>
        <p:nvSpPr>
          <p:cNvPr id="47" name="Google Shape;47;p10"/>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600">
                <a:solidFill>
                  <a:schemeClr val="lt1"/>
                </a:solidFill>
                <a:latin typeface="Quicksand"/>
                <a:ea typeface="Quicksand"/>
                <a:cs typeface="Quicksand"/>
                <a:sym typeface="Quicksand"/>
              </a:rPr>
              <a:t>There is no “Cookie-Cutter” RoboCamp</a:t>
            </a:r>
            <a:endParaRPr sz="36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3500">
              <a:solidFill>
                <a:srgbClr val="FFFFFF"/>
              </a:solidFill>
              <a:latin typeface="Quicksand"/>
              <a:ea typeface="Quicksand"/>
              <a:cs typeface="Quicksand"/>
              <a:sym typeface="Quicksan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2" name="Shape 232"/>
        <p:cNvGrpSpPr/>
        <p:nvPr/>
      </p:nvGrpSpPr>
      <p:grpSpPr>
        <a:xfrm>
          <a:off x="0" y="0"/>
          <a:ext cx="0" cy="0"/>
          <a:chOff x="0" y="0"/>
          <a:chExt cx="0" cy="0"/>
        </a:xfrm>
      </p:grpSpPr>
      <p:sp>
        <p:nvSpPr>
          <p:cNvPr id="233" name="Google Shape;233;p37"/>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Last Words of Advice</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a:solidFill>
                <a:srgbClr val="FFFFFF"/>
              </a:solidFill>
              <a:latin typeface="Quicksand"/>
              <a:ea typeface="Quicksand"/>
              <a:cs typeface="Quicksand"/>
              <a:sym typeface="Quicksand"/>
            </a:endParaRPr>
          </a:p>
        </p:txBody>
      </p:sp>
      <p:sp>
        <p:nvSpPr>
          <p:cNvPr id="234" name="Google Shape;234;p37"/>
          <p:cNvSpPr txBox="1"/>
          <p:nvPr/>
        </p:nvSpPr>
        <p:spPr>
          <a:xfrm>
            <a:off x="965250" y="2811500"/>
            <a:ext cx="76437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“I have not failed. I've just found 10,000 ways that won't work.”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rPr lang="en" sz="1800">
                <a:solidFill>
                  <a:schemeClr val="lt1"/>
                </a:solidFill>
                <a:latin typeface="Quicksand"/>
                <a:ea typeface="Quicksand"/>
                <a:cs typeface="Quicksand"/>
                <a:sym typeface="Quicksand"/>
              </a:rPr>
              <a:t>- Thomas A. Edison</a:t>
            </a:r>
            <a:endParaRPr sz="1800">
              <a:solidFill>
                <a:schemeClr val="lt1"/>
              </a:solidFill>
              <a:latin typeface="Quicksand"/>
              <a:ea typeface="Quicksand"/>
              <a:cs typeface="Quicksand"/>
              <a:sym typeface="Quicksan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1000"/>
                                        <p:tgtEl>
                                          <p:spTgt spid="2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8" name="Shape 238"/>
        <p:cNvGrpSpPr/>
        <p:nvPr/>
      </p:nvGrpSpPr>
      <p:grpSpPr>
        <a:xfrm>
          <a:off x="0" y="0"/>
          <a:ext cx="0" cy="0"/>
          <a:chOff x="0" y="0"/>
          <a:chExt cx="0" cy="0"/>
        </a:xfrm>
      </p:grpSpPr>
      <p:pic>
        <p:nvPicPr>
          <p:cNvPr id="239" name="Google Shape;239;p38"/>
          <p:cNvPicPr preferRelativeResize="0"/>
          <p:nvPr/>
        </p:nvPicPr>
        <p:blipFill>
          <a:blip r:embed="rId4">
            <a:alphaModFix/>
          </a:blip>
          <a:stretch>
            <a:fillRect/>
          </a:stretch>
        </p:blipFill>
        <p:spPr>
          <a:xfrm>
            <a:off x="3941151" y="728425"/>
            <a:ext cx="3867025" cy="3872249"/>
          </a:xfrm>
          <a:prstGeom prst="rect">
            <a:avLst/>
          </a:prstGeom>
          <a:noFill/>
          <a:ln>
            <a:noFill/>
          </a:ln>
        </p:spPr>
      </p:pic>
      <p:sp>
        <p:nvSpPr>
          <p:cNvPr id="240" name="Google Shape;240;p38"/>
          <p:cNvSpPr txBox="1"/>
          <p:nvPr/>
        </p:nvSpPr>
        <p:spPr>
          <a:xfrm>
            <a:off x="930600" y="728425"/>
            <a:ext cx="1736700" cy="74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500">
                <a:solidFill>
                  <a:srgbClr val="FFFFFF"/>
                </a:solidFill>
                <a:latin typeface="Quicksand"/>
                <a:ea typeface="Quicksand"/>
                <a:cs typeface="Quicksand"/>
                <a:sym typeface="Quicksand"/>
              </a:rPr>
              <a:t>Survey:</a:t>
            </a:r>
            <a:r>
              <a:rPr lang="en" sz="3000">
                <a:solidFill>
                  <a:srgbClr val="FFFFFF"/>
                </a:solidFill>
                <a:latin typeface="Quicksand"/>
                <a:ea typeface="Quicksand"/>
                <a:cs typeface="Quicksand"/>
                <a:sym typeface="Quicksand"/>
              </a:rPr>
              <a:t> </a:t>
            </a:r>
            <a:endParaRPr sz="3000">
              <a:solidFill>
                <a:srgbClr val="FFFFFF"/>
              </a:solidFill>
              <a:latin typeface="Quicksand"/>
              <a:ea typeface="Quicksand"/>
              <a:cs typeface="Quicksand"/>
              <a:sym typeface="Quicksan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4" name="Shape 244"/>
        <p:cNvGrpSpPr/>
        <p:nvPr/>
      </p:nvGrpSpPr>
      <p:grpSpPr>
        <a:xfrm>
          <a:off x="0" y="0"/>
          <a:ext cx="0" cy="0"/>
          <a:chOff x="0" y="0"/>
          <a:chExt cx="0" cy="0"/>
        </a:xfrm>
      </p:grpSpPr>
      <p:sp>
        <p:nvSpPr>
          <p:cNvPr id="245" name="Google Shape;245;p39"/>
          <p:cNvSpPr txBox="1"/>
          <p:nvPr>
            <p:ph type="title"/>
          </p:nvPr>
        </p:nvSpPr>
        <p:spPr>
          <a:xfrm>
            <a:off x="485275" y="1820279"/>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3000">
                <a:solidFill>
                  <a:srgbClr val="5BE300"/>
                </a:solidFill>
                <a:latin typeface="Quicksand"/>
                <a:ea typeface="Quicksand"/>
                <a:cs typeface="Quicksand"/>
                <a:sym typeface="Quicksand"/>
              </a:rPr>
              <a:t>Citrus Circuits </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rPr b="0" lang="en" sz="3000">
                <a:solidFill>
                  <a:srgbClr val="5BE300"/>
                </a:solidFill>
                <a:latin typeface="Quicksand"/>
                <a:ea typeface="Quicksand"/>
                <a:cs typeface="Quicksand"/>
                <a:sym typeface="Quicksand"/>
              </a:rPr>
              <a:t>Fall Workshop Series</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t/>
            </a:r>
            <a:endParaRPr b="0" sz="3000">
              <a:solidFill>
                <a:srgbClr val="FFFFFF"/>
              </a:solidFill>
              <a:latin typeface="Quicksand"/>
              <a:ea typeface="Quicksand"/>
              <a:cs typeface="Quicksand"/>
              <a:sym typeface="Quicksand"/>
            </a:endParaRPr>
          </a:p>
        </p:txBody>
      </p:sp>
      <p:sp>
        <p:nvSpPr>
          <p:cNvPr id="246" name="Google Shape;246;p39"/>
          <p:cNvSpPr txBox="1"/>
          <p:nvPr/>
        </p:nvSpPr>
        <p:spPr>
          <a:xfrm>
            <a:off x="905100" y="2248525"/>
            <a:ext cx="7333800" cy="90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Quicksand"/>
                <a:ea typeface="Quicksand"/>
                <a:cs typeface="Quicksand"/>
                <a:sym typeface="Quicksand"/>
              </a:rPr>
              <a:t>Contact Us @</a:t>
            </a:r>
            <a:endParaRPr sz="24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rPr b="1" lang="en" sz="3000">
                <a:solidFill>
                  <a:srgbClr val="FFFFFF"/>
                </a:solidFill>
                <a:latin typeface="Quicksand"/>
                <a:ea typeface="Quicksand"/>
                <a:cs typeface="Quicksand"/>
                <a:sym typeface="Quicksand"/>
              </a:rPr>
              <a:t>davisyouthrobotics@citruscircuits.org</a:t>
            </a:r>
            <a:endParaRPr b="1" sz="30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t/>
            </a:r>
            <a:endParaRPr b="1" sz="32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t/>
            </a:r>
            <a:endParaRPr b="1" sz="32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t/>
            </a:r>
            <a:endParaRPr sz="3400">
              <a:solidFill>
                <a:srgbClr val="FFFFFF"/>
              </a:solidFill>
              <a:latin typeface="Quicksand"/>
              <a:ea typeface="Quicksand"/>
              <a:cs typeface="Quicksand"/>
              <a:sym typeface="Quicksand"/>
            </a:endParaRPr>
          </a:p>
          <a:p>
            <a:pPr indent="0" lvl="0" marL="0" rtl="0" algn="ctr">
              <a:spcBef>
                <a:spcPts val="0"/>
              </a:spcBef>
              <a:spcAft>
                <a:spcPts val="0"/>
              </a:spcAft>
              <a:buNone/>
            </a:pPr>
            <a:r>
              <a:t/>
            </a:r>
            <a:endParaRPr sz="3400">
              <a:solidFill>
                <a:srgbClr val="FFFFFF"/>
              </a:solidFill>
              <a:latin typeface="Quicksand"/>
              <a:ea typeface="Quicksand"/>
              <a:cs typeface="Quicksand"/>
              <a:sym typeface="Quicksand"/>
            </a:endParaRPr>
          </a:p>
        </p:txBody>
      </p:sp>
      <p:sp>
        <p:nvSpPr>
          <p:cNvPr id="247" name="Google Shape;247;p39"/>
          <p:cNvSpPr txBox="1"/>
          <p:nvPr/>
        </p:nvSpPr>
        <p:spPr>
          <a:xfrm>
            <a:off x="2866200" y="3437300"/>
            <a:ext cx="34116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icksand"/>
                <a:ea typeface="Quicksand"/>
                <a:cs typeface="Quicksand"/>
                <a:sym typeface="Quicksand"/>
              </a:rPr>
              <a:t>Thank You! Any Questions?</a:t>
            </a:r>
            <a:endParaRPr sz="1800">
              <a:solidFill>
                <a:srgbClr val="FFFFFF"/>
              </a:solidFill>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1" name="Shape 51"/>
        <p:cNvGrpSpPr/>
        <p:nvPr/>
      </p:nvGrpSpPr>
      <p:grpSpPr>
        <a:xfrm>
          <a:off x="0" y="0"/>
          <a:ext cx="0" cy="0"/>
          <a:chOff x="0" y="0"/>
          <a:chExt cx="0" cy="0"/>
        </a:xfrm>
      </p:grpSpPr>
      <p:sp>
        <p:nvSpPr>
          <p:cNvPr id="52" name="Google Shape;52;p11"/>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Why do we Have RoboCamps? </a:t>
            </a:r>
            <a:endParaRPr sz="3600">
              <a:solidFill>
                <a:srgbClr val="FFFFFF"/>
              </a:solidFill>
              <a:latin typeface="Quicksand"/>
              <a:ea typeface="Quicksand"/>
              <a:cs typeface="Quicksand"/>
              <a:sym typeface="Quicksand"/>
            </a:endParaRPr>
          </a:p>
        </p:txBody>
      </p:sp>
      <p:sp>
        <p:nvSpPr>
          <p:cNvPr id="53" name="Google Shape;53;p11"/>
          <p:cNvSpPr txBox="1"/>
          <p:nvPr/>
        </p:nvSpPr>
        <p:spPr>
          <a:xfrm>
            <a:off x="560325" y="1231400"/>
            <a:ext cx="8026800" cy="3345300"/>
          </a:xfrm>
          <a:prstGeom prst="rect">
            <a:avLst/>
          </a:prstGeom>
          <a:noFill/>
          <a:ln>
            <a:noFill/>
          </a:ln>
        </p:spPr>
        <p:txBody>
          <a:bodyPr anchorCtr="0" anchor="t" bIns="91425" lIns="91425" spcFirstLastPara="1" rIns="91425" wrap="square" tIns="91425">
            <a:noAutofit/>
          </a:bodyPr>
          <a:lstStyle/>
          <a:p>
            <a:pPr indent="-419100" lvl="0" marL="457200" rtl="0" algn="l">
              <a:lnSpc>
                <a:spcPct val="115000"/>
              </a:lnSpc>
              <a:spcBef>
                <a:spcPts val="0"/>
              </a:spcBef>
              <a:spcAft>
                <a:spcPts val="0"/>
              </a:spcAft>
              <a:buClr>
                <a:srgbClr val="FFFFFF"/>
              </a:buClr>
              <a:buSzPts val="3000"/>
              <a:buFont typeface="Quicksand"/>
              <a:buChar char="●"/>
            </a:pPr>
            <a:r>
              <a:rPr lang="en" sz="2400">
                <a:solidFill>
                  <a:srgbClr val="FFFFFF"/>
                </a:solidFill>
                <a:latin typeface="Quicksand"/>
                <a:ea typeface="Quicksand"/>
                <a:cs typeface="Quicksand"/>
                <a:sym typeface="Quicksand"/>
              </a:rPr>
              <a:t>Education (be an </a:t>
            </a:r>
            <a:r>
              <a:rPr b="1" i="1" lang="en" sz="2400">
                <a:solidFill>
                  <a:srgbClr val="FFFFFF"/>
                </a:solidFill>
                <a:latin typeface="Quicksand"/>
                <a:ea typeface="Quicksand"/>
                <a:cs typeface="Quicksand"/>
                <a:sym typeface="Quicksand"/>
              </a:rPr>
              <a:t>inspiration</a:t>
            </a:r>
            <a:r>
              <a:rPr lang="en" sz="2400">
                <a:solidFill>
                  <a:srgbClr val="FFFFFF"/>
                </a:solidFill>
                <a:latin typeface="Quicksand"/>
                <a:ea typeface="Quicksand"/>
                <a:cs typeface="Quicksand"/>
                <a:sym typeface="Quicksand"/>
              </a:rPr>
              <a:t>!)</a:t>
            </a:r>
            <a:endParaRPr sz="2400">
              <a:solidFill>
                <a:srgbClr val="FFFFFF"/>
              </a:solidFill>
              <a:latin typeface="Quicksand"/>
              <a:ea typeface="Quicksand"/>
              <a:cs typeface="Quicksand"/>
              <a:sym typeface="Quicksand"/>
            </a:endParaRPr>
          </a:p>
          <a:p>
            <a:pPr indent="-381000" lvl="1" marL="9144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Students, counselors, organizers</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Team outreach</a:t>
            </a:r>
            <a:endParaRPr sz="2400">
              <a:solidFill>
                <a:srgbClr val="FFFFFF"/>
              </a:solidFill>
              <a:latin typeface="Quicksand"/>
              <a:ea typeface="Quicksand"/>
              <a:cs typeface="Quicksand"/>
              <a:sym typeface="Quicksand"/>
            </a:endParaRPr>
          </a:p>
          <a:p>
            <a:pPr indent="-381000" lvl="1" marL="9144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Community service</a:t>
            </a:r>
            <a:endParaRPr sz="2400">
              <a:solidFill>
                <a:srgbClr val="FFFFFF"/>
              </a:solidFill>
              <a:latin typeface="Quicksand"/>
              <a:ea typeface="Quicksand"/>
              <a:cs typeface="Quicksand"/>
              <a:sym typeface="Quicksand"/>
            </a:endParaRPr>
          </a:p>
          <a:p>
            <a:pPr indent="-381000" lvl="1" marL="9144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Awareness of high school team</a:t>
            </a:r>
            <a:endParaRPr sz="2400">
              <a:solidFill>
                <a:srgbClr val="FFFFFF"/>
              </a:solidFill>
              <a:latin typeface="Quicksand"/>
              <a:ea typeface="Quicksand"/>
              <a:cs typeface="Quicksand"/>
              <a:sym typeface="Quicksand"/>
            </a:endParaRPr>
          </a:p>
          <a:p>
            <a:pPr indent="-381000" lvl="1" marL="9144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Early recruitment pipeline</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Team funding</a:t>
            </a:r>
            <a:endParaRPr sz="2400">
              <a:solidFill>
                <a:srgbClr val="FFFFFF"/>
              </a:solidFill>
              <a:latin typeface="Quicksand"/>
              <a:ea typeface="Quicksand"/>
              <a:cs typeface="Quicksand"/>
              <a:sym typeface="Quicksa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7" name="Shape 57"/>
        <p:cNvGrpSpPr/>
        <p:nvPr/>
      </p:nvGrpSpPr>
      <p:grpSpPr>
        <a:xfrm>
          <a:off x="0" y="0"/>
          <a:ext cx="0" cy="0"/>
          <a:chOff x="0" y="0"/>
          <a:chExt cx="0" cy="0"/>
        </a:xfrm>
      </p:grpSpPr>
      <p:sp>
        <p:nvSpPr>
          <p:cNvPr id="58" name="Google Shape;58;p12"/>
          <p:cNvSpPr txBox="1"/>
          <p:nvPr/>
        </p:nvSpPr>
        <p:spPr>
          <a:xfrm>
            <a:off x="1303338" y="398050"/>
            <a:ext cx="65373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Creating a Balanced Project</a:t>
            </a:r>
            <a:endParaRPr sz="3600">
              <a:solidFill>
                <a:srgbClr val="FFFFFF"/>
              </a:solidFill>
              <a:latin typeface="Quicksand"/>
              <a:ea typeface="Quicksand"/>
              <a:cs typeface="Quicksand"/>
              <a:sym typeface="Quicksand"/>
            </a:endParaRPr>
          </a:p>
        </p:txBody>
      </p:sp>
      <p:grpSp>
        <p:nvGrpSpPr>
          <p:cNvPr id="59" name="Google Shape;59;p12"/>
          <p:cNvGrpSpPr/>
          <p:nvPr/>
        </p:nvGrpSpPr>
        <p:grpSpPr>
          <a:xfrm>
            <a:off x="359600" y="2193850"/>
            <a:ext cx="2916025" cy="1289700"/>
            <a:chOff x="359613" y="1986800"/>
            <a:chExt cx="2916025" cy="1289700"/>
          </a:xfrm>
        </p:grpSpPr>
        <p:sp>
          <p:nvSpPr>
            <p:cNvPr id="60" name="Google Shape;60;p12"/>
            <p:cNvSpPr txBox="1"/>
            <p:nvPr/>
          </p:nvSpPr>
          <p:spPr>
            <a:xfrm>
              <a:off x="359613" y="1986800"/>
              <a:ext cx="2088000" cy="1289700"/>
            </a:xfrm>
            <a:prstGeom prst="rect">
              <a:avLst/>
            </a:prstGeom>
            <a:noFill/>
            <a:ln>
              <a:noFill/>
            </a:ln>
          </p:spPr>
          <p:txBody>
            <a:bodyPr anchorCtr="0" anchor="ctr" bIns="91425" lIns="91425" spcFirstLastPara="1" rIns="91425" wrap="square" tIns="91425">
              <a:noAutofit/>
            </a:bodyPr>
            <a:lstStyle/>
            <a:p>
              <a:pPr indent="0" lvl="0" marL="914400" rtl="0" algn="l">
                <a:spcBef>
                  <a:spcPts val="0"/>
                </a:spcBef>
                <a:spcAft>
                  <a:spcPts val="0"/>
                </a:spcAft>
                <a:buClr>
                  <a:schemeClr val="dk1"/>
                </a:buClr>
                <a:buSzPts val="1100"/>
                <a:buFont typeface="Arial"/>
                <a:buNone/>
              </a:pPr>
              <a:r>
                <a:rPr b="1" lang="en" sz="1800">
                  <a:solidFill>
                    <a:schemeClr val="lt1"/>
                  </a:solidFill>
                  <a:latin typeface="Roboto"/>
                  <a:ea typeface="Roboto"/>
                  <a:cs typeface="Roboto"/>
                  <a:sym typeface="Roboto"/>
                </a:rPr>
                <a:t>Scope</a:t>
              </a:r>
              <a:endParaRPr b="1" sz="1800">
                <a:solidFill>
                  <a:schemeClr val="l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b="1" sz="1200">
                <a:solidFill>
                  <a:schemeClr val="lt2"/>
                </a:solidFill>
                <a:latin typeface="Roboto"/>
                <a:ea typeface="Roboto"/>
                <a:cs typeface="Roboto"/>
                <a:sym typeface="Roboto"/>
              </a:endParaRPr>
            </a:p>
            <a:p>
              <a:pPr indent="0" lvl="0" marL="0" rtl="0" algn="l">
                <a:spcBef>
                  <a:spcPts val="0"/>
                </a:spcBef>
                <a:spcAft>
                  <a:spcPts val="1600"/>
                </a:spcAft>
                <a:buNone/>
              </a:pPr>
              <a:r>
                <a:rPr lang="en">
                  <a:solidFill>
                    <a:schemeClr val="lt2"/>
                  </a:solidFill>
                  <a:latin typeface="Roboto"/>
                  <a:ea typeface="Roboto"/>
                  <a:cs typeface="Roboto"/>
                  <a:sym typeface="Roboto"/>
                </a:rPr>
                <a:t>How many people you reach with your project</a:t>
              </a:r>
              <a:endParaRPr b="1" sz="1800">
                <a:solidFill>
                  <a:schemeClr val="lt1"/>
                </a:solidFill>
                <a:latin typeface="Roboto"/>
                <a:ea typeface="Roboto"/>
                <a:cs typeface="Roboto"/>
                <a:sym typeface="Roboto"/>
              </a:endParaRPr>
            </a:p>
          </p:txBody>
        </p:sp>
        <p:cxnSp>
          <p:nvCxnSpPr>
            <p:cNvPr id="61" name="Google Shape;61;p12"/>
            <p:cNvCxnSpPr/>
            <p:nvPr/>
          </p:nvCxnSpPr>
          <p:spPr>
            <a:xfrm rot="10800000">
              <a:off x="2642038" y="2647950"/>
              <a:ext cx="633600" cy="0"/>
            </a:xfrm>
            <a:prstGeom prst="straightConnector1">
              <a:avLst/>
            </a:prstGeom>
            <a:noFill/>
            <a:ln cap="flat" cmpd="sng" w="38100">
              <a:solidFill>
                <a:srgbClr val="0E9453"/>
              </a:solidFill>
              <a:prstDash val="solid"/>
              <a:round/>
              <a:headEnd len="sm" w="sm" type="none"/>
              <a:tailEnd len="med" w="med" type="oval"/>
            </a:ln>
          </p:spPr>
        </p:cxnSp>
      </p:grpSp>
      <p:grpSp>
        <p:nvGrpSpPr>
          <p:cNvPr id="62" name="Google Shape;62;p12"/>
          <p:cNvGrpSpPr/>
          <p:nvPr/>
        </p:nvGrpSpPr>
        <p:grpSpPr>
          <a:xfrm>
            <a:off x="5209825" y="1267400"/>
            <a:ext cx="3572550" cy="1289700"/>
            <a:chOff x="5209838" y="1060350"/>
            <a:chExt cx="3572550" cy="1289700"/>
          </a:xfrm>
        </p:grpSpPr>
        <p:sp>
          <p:nvSpPr>
            <p:cNvPr id="63" name="Google Shape;63;p12"/>
            <p:cNvSpPr txBox="1"/>
            <p:nvPr/>
          </p:nvSpPr>
          <p:spPr>
            <a:xfrm>
              <a:off x="6658388" y="1060350"/>
              <a:ext cx="2124000" cy="1289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Roboto"/>
                  <a:ea typeface="Roboto"/>
                  <a:cs typeface="Roboto"/>
                  <a:sym typeface="Roboto"/>
                </a:rPr>
                <a:t>Time</a:t>
              </a:r>
              <a:endParaRPr b="1" sz="1800">
                <a:solidFill>
                  <a:schemeClr val="lt1"/>
                </a:solidFill>
                <a:latin typeface="Roboto"/>
                <a:ea typeface="Roboto"/>
                <a:cs typeface="Roboto"/>
                <a:sym typeface="Roboto"/>
              </a:endParaRPr>
            </a:p>
            <a:p>
              <a:pPr indent="0" lvl="0" marL="0" rtl="0" algn="l">
                <a:spcBef>
                  <a:spcPts val="0"/>
                </a:spcBef>
                <a:spcAft>
                  <a:spcPts val="0"/>
                </a:spcAft>
                <a:buNone/>
              </a:pPr>
              <a:r>
                <a:t/>
              </a:r>
              <a:endParaRPr b="1" sz="1200">
                <a:solidFill>
                  <a:schemeClr val="lt2"/>
                </a:solidFill>
                <a:latin typeface="Roboto"/>
                <a:ea typeface="Roboto"/>
                <a:cs typeface="Roboto"/>
                <a:sym typeface="Roboto"/>
              </a:endParaRPr>
            </a:p>
            <a:p>
              <a:pPr indent="0" lvl="0" marL="0" rtl="0" algn="l">
                <a:spcBef>
                  <a:spcPts val="0"/>
                </a:spcBef>
                <a:spcAft>
                  <a:spcPts val="1600"/>
                </a:spcAft>
                <a:buNone/>
              </a:pPr>
              <a:r>
                <a:rPr lang="en">
                  <a:solidFill>
                    <a:schemeClr val="lt2"/>
                  </a:solidFill>
                  <a:latin typeface="Roboto"/>
                  <a:ea typeface="Roboto"/>
                  <a:cs typeface="Roboto"/>
                  <a:sym typeface="Roboto"/>
                </a:rPr>
                <a:t>The time that you spend on the project</a:t>
              </a:r>
              <a:endParaRPr b="1">
                <a:solidFill>
                  <a:schemeClr val="lt2"/>
                </a:solidFill>
                <a:latin typeface="Roboto"/>
                <a:ea typeface="Roboto"/>
                <a:cs typeface="Roboto"/>
                <a:sym typeface="Roboto"/>
              </a:endParaRPr>
            </a:p>
          </p:txBody>
        </p:sp>
        <p:cxnSp>
          <p:nvCxnSpPr>
            <p:cNvPr id="64" name="Google Shape;64;p12"/>
            <p:cNvCxnSpPr/>
            <p:nvPr/>
          </p:nvCxnSpPr>
          <p:spPr>
            <a:xfrm>
              <a:off x="5209838" y="1705200"/>
              <a:ext cx="1286700" cy="0"/>
            </a:xfrm>
            <a:prstGeom prst="straightConnector1">
              <a:avLst/>
            </a:prstGeom>
            <a:noFill/>
            <a:ln cap="flat" cmpd="sng" w="38100">
              <a:solidFill>
                <a:srgbClr val="085631"/>
              </a:solidFill>
              <a:prstDash val="solid"/>
              <a:round/>
              <a:headEnd len="sm" w="sm" type="none"/>
              <a:tailEnd len="med" w="med" type="oval"/>
            </a:ln>
          </p:spPr>
        </p:cxnSp>
      </p:grpSp>
      <p:sp>
        <p:nvSpPr>
          <p:cNvPr id="65" name="Google Shape;65;p12"/>
          <p:cNvSpPr txBox="1"/>
          <p:nvPr/>
        </p:nvSpPr>
        <p:spPr>
          <a:xfrm>
            <a:off x="6620275" y="3210500"/>
            <a:ext cx="2200200" cy="1289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chemeClr val="lt1"/>
                </a:solidFill>
                <a:latin typeface="Roboto"/>
                <a:ea typeface="Roboto"/>
                <a:cs typeface="Roboto"/>
                <a:sym typeface="Roboto"/>
              </a:rPr>
              <a:t>Cost</a:t>
            </a:r>
            <a:endParaRPr b="1" sz="1800">
              <a:solidFill>
                <a:schemeClr val="lt1"/>
              </a:solidFill>
              <a:latin typeface="Roboto"/>
              <a:ea typeface="Roboto"/>
              <a:cs typeface="Roboto"/>
              <a:sym typeface="Roboto"/>
            </a:endParaRPr>
          </a:p>
          <a:p>
            <a:pPr indent="0" lvl="0" marL="0" rtl="0" algn="r">
              <a:spcBef>
                <a:spcPts val="0"/>
              </a:spcBef>
              <a:spcAft>
                <a:spcPts val="0"/>
              </a:spcAft>
              <a:buClr>
                <a:schemeClr val="dk1"/>
              </a:buClr>
              <a:buSzPts val="1100"/>
              <a:buFont typeface="Arial"/>
              <a:buNone/>
            </a:pPr>
            <a:r>
              <a:t/>
            </a:r>
            <a:endParaRPr b="1" sz="1200">
              <a:solidFill>
                <a:schemeClr val="lt2"/>
              </a:solidFill>
              <a:latin typeface="Roboto"/>
              <a:ea typeface="Roboto"/>
              <a:cs typeface="Roboto"/>
              <a:sym typeface="Roboto"/>
            </a:endParaRPr>
          </a:p>
          <a:p>
            <a:pPr indent="0" lvl="0" marL="0" rtl="0" algn="l">
              <a:spcBef>
                <a:spcPts val="0"/>
              </a:spcBef>
              <a:spcAft>
                <a:spcPts val="0"/>
              </a:spcAft>
              <a:buNone/>
            </a:pPr>
            <a:r>
              <a:rPr lang="en">
                <a:solidFill>
                  <a:schemeClr val="lt2"/>
                </a:solidFill>
                <a:latin typeface="Roboto"/>
                <a:ea typeface="Roboto"/>
                <a:cs typeface="Roboto"/>
                <a:sym typeface="Roboto"/>
              </a:rPr>
              <a:t>How much the project will cost to run</a:t>
            </a:r>
            <a:endParaRPr b="1">
              <a:solidFill>
                <a:schemeClr val="lt2"/>
              </a:solidFill>
              <a:latin typeface="Roboto"/>
              <a:ea typeface="Roboto"/>
              <a:cs typeface="Roboto"/>
              <a:sym typeface="Roboto"/>
            </a:endParaRPr>
          </a:p>
        </p:txBody>
      </p:sp>
      <p:cxnSp>
        <p:nvCxnSpPr>
          <p:cNvPr id="66" name="Google Shape;66;p12"/>
          <p:cNvCxnSpPr/>
          <p:nvPr/>
        </p:nvCxnSpPr>
        <p:spPr>
          <a:xfrm>
            <a:off x="5209825" y="3855350"/>
            <a:ext cx="1286700" cy="0"/>
          </a:xfrm>
          <a:prstGeom prst="straightConnector1">
            <a:avLst/>
          </a:prstGeom>
          <a:noFill/>
          <a:ln cap="flat" cmpd="sng" w="38100">
            <a:solidFill>
              <a:srgbClr val="0B7743"/>
            </a:solidFill>
            <a:prstDash val="solid"/>
            <a:round/>
            <a:headEnd len="sm" w="sm" type="none"/>
            <a:tailEnd len="med" w="med" type="oval"/>
          </a:ln>
        </p:spPr>
      </p:cxnSp>
      <p:grpSp>
        <p:nvGrpSpPr>
          <p:cNvPr id="67" name="Google Shape;67;p12"/>
          <p:cNvGrpSpPr/>
          <p:nvPr/>
        </p:nvGrpSpPr>
        <p:grpSpPr>
          <a:xfrm>
            <a:off x="2662200" y="935513"/>
            <a:ext cx="3814835" cy="3790597"/>
            <a:chOff x="2662213" y="676344"/>
            <a:chExt cx="3814835" cy="3790597"/>
          </a:xfrm>
        </p:grpSpPr>
        <p:sp>
          <p:nvSpPr>
            <p:cNvPr id="68" name="Google Shape;68;p12"/>
            <p:cNvSpPr/>
            <p:nvPr/>
          </p:nvSpPr>
          <p:spPr>
            <a:xfrm rot="3600185">
              <a:off x="3169983" y="1184511"/>
              <a:ext cx="2774659" cy="2774659"/>
            </a:xfrm>
            <a:prstGeom prst="blockArc">
              <a:avLst>
                <a:gd fmla="val 12622480" name="adj1"/>
                <a:gd fmla="val 19781569" name="adj2"/>
                <a:gd fmla="val 20773" name="adj3"/>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2"/>
            <p:cNvSpPr/>
            <p:nvPr/>
          </p:nvSpPr>
          <p:spPr>
            <a:xfrm rot="10800000">
              <a:off x="3183490" y="1163229"/>
              <a:ext cx="2774700" cy="2774700"/>
            </a:xfrm>
            <a:prstGeom prst="blockArc">
              <a:avLst>
                <a:gd fmla="val 12622480" name="adj1"/>
                <a:gd fmla="val 19662822" name="adj2"/>
                <a:gd fmla="val 20729" name="adj3"/>
              </a:avLst>
            </a:prstGeom>
            <a:solidFill>
              <a:srgbClr val="0B77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2"/>
            <p:cNvSpPr/>
            <p:nvPr/>
          </p:nvSpPr>
          <p:spPr>
            <a:xfrm rot="-3600185">
              <a:off x="3194618" y="1184114"/>
              <a:ext cx="2774659" cy="2774659"/>
            </a:xfrm>
            <a:prstGeom prst="blockArc">
              <a:avLst>
                <a:gd fmla="val 12622480" name="adj1"/>
                <a:gd fmla="val 19703271" name="adj2"/>
                <a:gd fmla="val 20851" name="adj3"/>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1" name="Google Shape;71;p12"/>
            <p:cNvGrpSpPr/>
            <p:nvPr/>
          </p:nvGrpSpPr>
          <p:grpSpPr>
            <a:xfrm rot="-7200165">
              <a:off x="3337679" y="2826785"/>
              <a:ext cx="585011" cy="585536"/>
              <a:chOff x="1967628" y="812211"/>
              <a:chExt cx="588000" cy="588000"/>
            </a:xfrm>
          </p:grpSpPr>
          <p:sp>
            <p:nvSpPr>
              <p:cNvPr id="72" name="Google Shape;72;p12"/>
              <p:cNvSpPr/>
              <p:nvPr/>
            </p:nvSpPr>
            <p:spPr>
              <a:xfrm rot="39023">
                <a:off x="1970909" y="815492"/>
                <a:ext cx="581437" cy="581437"/>
              </a:xfrm>
              <a:prstGeom prst="pie">
                <a:avLst>
                  <a:gd fmla="val 6190354" name="adj1"/>
                  <a:gd fmla="val 14996165" name="adj2"/>
                </a:avLst>
              </a:prstGeom>
              <a:solidFill>
                <a:srgbClr val="0E9453"/>
              </a:solidFill>
              <a:ln>
                <a:noFill/>
              </a:ln>
              <a:effectLst>
                <a:outerShdw blurRad="142875" rotWithShape="0" algn="bl">
                  <a:srgbClr val="000000">
                    <a:alpha val="43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2"/>
              <p:cNvSpPr/>
              <p:nvPr/>
            </p:nvSpPr>
            <p:spPr>
              <a:xfrm rot="10800000">
                <a:off x="1970875" y="815525"/>
                <a:ext cx="581400" cy="581400"/>
              </a:xfrm>
              <a:prstGeom prst="pie">
                <a:avLst>
                  <a:gd fmla="val 4028252" name="adj1"/>
                  <a:gd fmla="val 17183677" name="adj2"/>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4" name="Google Shape;74;p12"/>
            <p:cNvGrpSpPr/>
            <p:nvPr/>
          </p:nvGrpSpPr>
          <p:grpSpPr>
            <a:xfrm>
              <a:off x="4264097" y="1180331"/>
              <a:ext cx="585001" cy="585530"/>
              <a:chOff x="1970048" y="811613"/>
              <a:chExt cx="588000" cy="588000"/>
            </a:xfrm>
          </p:grpSpPr>
          <p:sp>
            <p:nvSpPr>
              <p:cNvPr id="75" name="Google Shape;75;p12"/>
              <p:cNvSpPr/>
              <p:nvPr/>
            </p:nvSpPr>
            <p:spPr>
              <a:xfrm rot="39023">
                <a:off x="1973329" y="814894"/>
                <a:ext cx="581437" cy="581437"/>
              </a:xfrm>
              <a:prstGeom prst="pie">
                <a:avLst>
                  <a:gd fmla="val 6190354" name="adj1"/>
                  <a:gd fmla="val 14996165" name="adj2"/>
                </a:avLst>
              </a:prstGeom>
              <a:solidFill>
                <a:srgbClr val="085631"/>
              </a:solidFill>
              <a:ln>
                <a:noFill/>
              </a:ln>
              <a:effectLst>
                <a:outerShdw blurRad="142875" rotWithShape="0" algn="bl">
                  <a:srgbClr val="000000">
                    <a:alpha val="43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2"/>
              <p:cNvSpPr/>
              <p:nvPr/>
            </p:nvSpPr>
            <p:spPr>
              <a:xfrm rot="10800000">
                <a:off x="1973295" y="814927"/>
                <a:ext cx="581400" cy="581400"/>
              </a:xfrm>
              <a:prstGeom prst="pie">
                <a:avLst>
                  <a:gd fmla="val 4028252" name="adj1"/>
                  <a:gd fmla="val 17183677" name="adj2"/>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7" name="Google Shape;77;p12"/>
            <p:cNvGrpSpPr/>
            <p:nvPr/>
          </p:nvGrpSpPr>
          <p:grpSpPr>
            <a:xfrm rot="7200165">
              <a:off x="5229930" y="2804716"/>
              <a:ext cx="585011" cy="585536"/>
              <a:chOff x="1977085" y="811649"/>
              <a:chExt cx="588000" cy="588000"/>
            </a:xfrm>
          </p:grpSpPr>
          <p:sp>
            <p:nvSpPr>
              <p:cNvPr id="78" name="Google Shape;78;p12"/>
              <p:cNvSpPr/>
              <p:nvPr/>
            </p:nvSpPr>
            <p:spPr>
              <a:xfrm rot="39023">
                <a:off x="1980366" y="814930"/>
                <a:ext cx="581437" cy="581437"/>
              </a:xfrm>
              <a:prstGeom prst="pie">
                <a:avLst>
                  <a:gd fmla="val 6190354" name="adj1"/>
                  <a:gd fmla="val 14996165" name="adj2"/>
                </a:avLst>
              </a:prstGeom>
              <a:solidFill>
                <a:srgbClr val="0B7743"/>
              </a:solidFill>
              <a:ln>
                <a:noFill/>
              </a:ln>
              <a:effectLst>
                <a:outerShdw blurRad="142875" rotWithShape="0" algn="bl">
                  <a:srgbClr val="000000">
                    <a:alpha val="43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2"/>
              <p:cNvSpPr/>
              <p:nvPr/>
            </p:nvSpPr>
            <p:spPr>
              <a:xfrm rot="10800000">
                <a:off x="1980332" y="814963"/>
                <a:ext cx="581400" cy="581400"/>
              </a:xfrm>
              <a:prstGeom prst="pie">
                <a:avLst>
                  <a:gd fmla="val 4028252" name="adj1"/>
                  <a:gd fmla="val 17183677" name="adj2"/>
                </a:avLst>
              </a:prstGeom>
              <a:solidFill>
                <a:srgbClr val="0B77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0" name="Google Shape;80;p12"/>
          <p:cNvSpPr txBox="1"/>
          <p:nvPr/>
        </p:nvSpPr>
        <p:spPr>
          <a:xfrm>
            <a:off x="3883050" y="2553750"/>
            <a:ext cx="13731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400">
                <a:solidFill>
                  <a:schemeClr val="lt1"/>
                </a:solidFill>
                <a:latin typeface="Roboto Black"/>
                <a:ea typeface="Roboto Black"/>
                <a:cs typeface="Roboto Black"/>
                <a:sym typeface="Roboto Black"/>
              </a:rPr>
              <a:t>Quality</a:t>
            </a:r>
            <a:endParaRPr sz="2400">
              <a:solidFill>
                <a:schemeClr val="lt1"/>
              </a:solidFill>
              <a:latin typeface="Roboto Black"/>
              <a:ea typeface="Roboto Black"/>
              <a:cs typeface="Roboto Black"/>
              <a:sym typeface="Roboto Black"/>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4" name="Shape 84"/>
        <p:cNvGrpSpPr/>
        <p:nvPr/>
      </p:nvGrpSpPr>
      <p:grpSpPr>
        <a:xfrm>
          <a:off x="0" y="0"/>
          <a:ext cx="0" cy="0"/>
          <a:chOff x="0" y="0"/>
          <a:chExt cx="0" cy="0"/>
        </a:xfrm>
      </p:grpSpPr>
      <p:sp>
        <p:nvSpPr>
          <p:cNvPr id="85" name="Google Shape;85;p13"/>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Goes Into Planning RoboCamps?</a:t>
            </a:r>
            <a:endParaRPr sz="3600">
              <a:solidFill>
                <a:srgbClr val="FFFFFF"/>
              </a:solidFill>
              <a:latin typeface="Quicksand"/>
              <a:ea typeface="Quicksand"/>
              <a:cs typeface="Quicksand"/>
              <a:sym typeface="Quicksand"/>
            </a:endParaRPr>
          </a:p>
        </p:txBody>
      </p:sp>
      <p:sp>
        <p:nvSpPr>
          <p:cNvPr id="86" name="Google Shape;86;p13"/>
          <p:cNvSpPr txBox="1"/>
          <p:nvPr/>
        </p:nvSpPr>
        <p:spPr>
          <a:xfrm>
            <a:off x="560325" y="1002800"/>
            <a:ext cx="8026800" cy="33453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Collaborators</a:t>
            </a:r>
            <a:endParaRPr sz="2400">
              <a:solidFill>
                <a:srgbClr val="FFFFFF"/>
              </a:solidFill>
              <a:latin typeface="Quicksand"/>
              <a:ea typeface="Quicksand"/>
              <a:cs typeface="Quicksand"/>
              <a:sym typeface="Quicksand"/>
            </a:endParaRPr>
          </a:p>
          <a:p>
            <a:pPr indent="-342900" lvl="1" marL="9144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The who in the project</a:t>
            </a:r>
            <a:endParaRPr sz="18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Logistics</a:t>
            </a:r>
            <a:endParaRPr sz="2400">
              <a:solidFill>
                <a:srgbClr val="FFFFFF"/>
              </a:solidFill>
              <a:latin typeface="Quicksand"/>
              <a:ea typeface="Quicksand"/>
              <a:cs typeface="Quicksand"/>
              <a:sym typeface="Quicksand"/>
            </a:endParaRPr>
          </a:p>
          <a:p>
            <a:pPr indent="-342900" lvl="1" marL="9144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The whens and wheres</a:t>
            </a:r>
            <a:endParaRPr sz="18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Budgeting</a:t>
            </a:r>
            <a:endParaRPr sz="2400">
              <a:solidFill>
                <a:srgbClr val="FFFFFF"/>
              </a:solidFill>
              <a:latin typeface="Quicksand"/>
              <a:ea typeface="Quicksand"/>
              <a:cs typeface="Quicksand"/>
              <a:sym typeface="Quicksand"/>
            </a:endParaRPr>
          </a:p>
          <a:p>
            <a:pPr indent="-342900" lvl="1" marL="9144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The money</a:t>
            </a:r>
            <a:endParaRPr sz="18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Communication</a:t>
            </a:r>
            <a:endParaRPr sz="2400">
              <a:solidFill>
                <a:srgbClr val="FFFFFF"/>
              </a:solidFill>
              <a:latin typeface="Quicksand"/>
              <a:ea typeface="Quicksand"/>
              <a:cs typeface="Quicksand"/>
              <a:sym typeface="Quicksand"/>
            </a:endParaRPr>
          </a:p>
          <a:p>
            <a:pPr indent="-342900" lvl="1" marL="9144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Advertising, emailing, and registration</a:t>
            </a:r>
            <a:endParaRPr sz="18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Camp Content</a:t>
            </a:r>
            <a:endParaRPr sz="2400">
              <a:solidFill>
                <a:srgbClr val="FFFFFF"/>
              </a:solidFill>
              <a:latin typeface="Quicksand"/>
              <a:ea typeface="Quicksand"/>
              <a:cs typeface="Quicksand"/>
              <a:sym typeface="Quicksand"/>
            </a:endParaRPr>
          </a:p>
          <a:p>
            <a:pPr indent="-342900" lvl="1" marL="9144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What the campers are doing in camp</a:t>
            </a:r>
            <a:endParaRPr sz="1800">
              <a:solidFill>
                <a:srgbClr val="FFFFFF"/>
              </a:solidFill>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Google Shape;91;p14"/>
          <p:cNvSpPr txBox="1"/>
          <p:nvPr/>
        </p:nvSpPr>
        <p:spPr>
          <a:xfrm>
            <a:off x="965250" y="1964800"/>
            <a:ext cx="7213500" cy="7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5BE300"/>
                </a:solidFill>
                <a:latin typeface="Quicksand"/>
                <a:ea typeface="Quicksand"/>
                <a:cs typeface="Quicksand"/>
                <a:sym typeface="Quicksand"/>
              </a:rPr>
              <a:t>Collaborators</a:t>
            </a:r>
            <a:endParaRPr sz="3600">
              <a:solidFill>
                <a:srgbClr val="5BE300"/>
              </a:solidFill>
              <a:latin typeface="Quicksand"/>
              <a:ea typeface="Quicksand"/>
              <a:cs typeface="Quicksand"/>
              <a:sym typeface="Quicksand"/>
            </a:endParaRPr>
          </a:p>
          <a:p>
            <a:pPr indent="0" lvl="0" marL="0" rtl="0" algn="l">
              <a:spcBef>
                <a:spcPts val="0"/>
              </a:spcBef>
              <a:spcAft>
                <a:spcPts val="0"/>
              </a:spcAft>
              <a:buNone/>
            </a:pPr>
            <a:r>
              <a:t/>
            </a:r>
            <a:endParaRPr>
              <a:solidFill>
                <a:srgbClr val="FFFFFF"/>
              </a:solidFill>
              <a:latin typeface="Quicksand"/>
              <a:ea typeface="Quicksand"/>
              <a:cs typeface="Quicksand"/>
              <a:sym typeface="Quicksand"/>
            </a:endParaRPr>
          </a:p>
        </p:txBody>
      </p:sp>
      <p:sp>
        <p:nvSpPr>
          <p:cNvPr id="92" name="Google Shape;92;p14"/>
          <p:cNvSpPr txBox="1"/>
          <p:nvPr/>
        </p:nvSpPr>
        <p:spPr>
          <a:xfrm>
            <a:off x="965250" y="2811500"/>
            <a:ext cx="74910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Quicksand"/>
                <a:ea typeface="Quicksand"/>
                <a:cs typeface="Quicksand"/>
                <a:sym typeface="Quicksand"/>
              </a:rPr>
              <a:t>"Alone we can do so little; together we can do so much."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spcBef>
                <a:spcPts val="0"/>
              </a:spcBef>
              <a:spcAft>
                <a:spcPts val="0"/>
              </a:spcAft>
              <a:buNone/>
            </a:pPr>
            <a:r>
              <a:rPr lang="en" sz="1800">
                <a:solidFill>
                  <a:schemeClr val="lt1"/>
                </a:solidFill>
                <a:latin typeface="Quicksand"/>
                <a:ea typeface="Quicksand"/>
                <a:cs typeface="Quicksand"/>
                <a:sym typeface="Quicksand"/>
              </a:rPr>
              <a:t>– Helen Keller</a:t>
            </a:r>
            <a:endParaRPr sz="1800">
              <a:solidFill>
                <a:schemeClr val="lt1"/>
              </a:solidFill>
              <a:latin typeface="Quicksand"/>
              <a:ea typeface="Quicksand"/>
              <a:cs typeface="Quicksand"/>
              <a:sym typeface="Quicksan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6" name="Shape 96"/>
        <p:cNvGrpSpPr/>
        <p:nvPr/>
      </p:nvGrpSpPr>
      <p:grpSpPr>
        <a:xfrm>
          <a:off x="0" y="0"/>
          <a:ext cx="0" cy="0"/>
          <a:chOff x="0" y="0"/>
          <a:chExt cx="0" cy="0"/>
        </a:xfrm>
      </p:grpSpPr>
      <p:sp>
        <p:nvSpPr>
          <p:cNvPr id="97" name="Google Shape;97;p15"/>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600">
                <a:solidFill>
                  <a:srgbClr val="FFFFFF"/>
                </a:solidFill>
                <a:latin typeface="Quicksand"/>
                <a:ea typeface="Quicksand"/>
                <a:cs typeface="Quicksand"/>
                <a:sym typeface="Quicksand"/>
              </a:rPr>
              <a:t>Are There Enough People Interested?</a:t>
            </a:r>
            <a:endParaRPr sz="36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t/>
            </a:r>
            <a:endParaRPr sz="36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t/>
            </a:r>
            <a:endParaRPr sz="3600">
              <a:solidFill>
                <a:srgbClr val="FFFFFF"/>
              </a:solidFill>
              <a:latin typeface="Quicksand"/>
              <a:ea typeface="Quicksand"/>
              <a:cs typeface="Quicksand"/>
              <a:sym typeface="Quicksand"/>
            </a:endParaRPr>
          </a:p>
          <a:p>
            <a:pPr indent="0" lvl="0" marL="0" rtl="0" algn="ctr">
              <a:spcBef>
                <a:spcPts val="0"/>
              </a:spcBef>
              <a:spcAft>
                <a:spcPts val="0"/>
              </a:spcAft>
              <a:buNone/>
            </a:pPr>
            <a:r>
              <a:t/>
            </a:r>
            <a:endParaRPr sz="3600">
              <a:solidFill>
                <a:srgbClr val="FFFFFF"/>
              </a:solidFill>
              <a:latin typeface="Quicksand"/>
              <a:ea typeface="Quicksand"/>
              <a:cs typeface="Quicksand"/>
              <a:sym typeface="Quicksand"/>
            </a:endParaRPr>
          </a:p>
        </p:txBody>
      </p:sp>
      <p:sp>
        <p:nvSpPr>
          <p:cNvPr id="98" name="Google Shape;98;p15"/>
          <p:cNvSpPr txBox="1"/>
          <p:nvPr/>
        </p:nvSpPr>
        <p:spPr>
          <a:xfrm>
            <a:off x="560325" y="1416725"/>
            <a:ext cx="8026800" cy="3083700"/>
          </a:xfrm>
          <a:prstGeom prst="rect">
            <a:avLst/>
          </a:prstGeom>
          <a:noFill/>
          <a:ln>
            <a:noFill/>
          </a:ln>
        </p:spPr>
        <p:txBody>
          <a:bodyPr anchorCtr="0" anchor="t" bIns="91425" lIns="91425" spcFirstLastPara="1" rIns="91425" wrap="square" tIns="91425">
            <a:noAutofit/>
          </a:bodyPr>
          <a:lstStyle/>
          <a:p>
            <a:pPr indent="-381000" lvl="0" marL="457200" rtl="0" algn="l">
              <a:lnSpc>
                <a:spcPct val="20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Needs to be addressed first</a:t>
            </a:r>
            <a:endParaRPr sz="2400">
              <a:solidFill>
                <a:srgbClr val="FFFFFF"/>
              </a:solidFill>
              <a:latin typeface="Quicksand"/>
              <a:ea typeface="Quicksand"/>
              <a:cs typeface="Quicksand"/>
              <a:sym typeface="Quicksand"/>
            </a:endParaRPr>
          </a:p>
          <a:p>
            <a:pPr indent="-381000" lvl="0" marL="457200" rtl="0" algn="l">
              <a:lnSpc>
                <a:spcPct val="20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Project cannot run if not enough are interested</a:t>
            </a:r>
            <a:endParaRPr sz="2400">
              <a:solidFill>
                <a:srgbClr val="FFFFFF"/>
              </a:solidFill>
              <a:latin typeface="Quicksand"/>
              <a:ea typeface="Quicksand"/>
              <a:cs typeface="Quicksand"/>
              <a:sym typeface="Quicksand"/>
            </a:endParaRPr>
          </a:p>
          <a:p>
            <a:pPr indent="-381000" lvl="0" marL="457200" rtl="0" algn="l">
              <a:lnSpc>
                <a:spcPct val="20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Take a gauge in the team</a:t>
            </a:r>
            <a:endParaRPr sz="2400">
              <a:solidFill>
                <a:srgbClr val="FFFFFF"/>
              </a:solidFill>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2" name="Shape 102"/>
        <p:cNvGrpSpPr/>
        <p:nvPr/>
      </p:nvGrpSpPr>
      <p:grpSpPr>
        <a:xfrm>
          <a:off x="0" y="0"/>
          <a:ext cx="0" cy="0"/>
          <a:chOff x="0" y="0"/>
          <a:chExt cx="0" cy="0"/>
        </a:xfrm>
      </p:grpSpPr>
      <p:sp>
        <p:nvSpPr>
          <p:cNvPr id="103" name="Google Shape;103;p16"/>
          <p:cNvSpPr txBox="1"/>
          <p:nvPr/>
        </p:nvSpPr>
        <p:spPr>
          <a:xfrm>
            <a:off x="213150" y="408950"/>
            <a:ext cx="87177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Who’s in Charge?</a:t>
            </a:r>
            <a:endParaRPr sz="3600">
              <a:solidFill>
                <a:srgbClr val="FFFFFF"/>
              </a:solidFill>
              <a:latin typeface="Quicksand"/>
              <a:ea typeface="Quicksand"/>
              <a:cs typeface="Quicksand"/>
              <a:sym typeface="Quicksand"/>
            </a:endParaRPr>
          </a:p>
        </p:txBody>
      </p:sp>
      <p:sp>
        <p:nvSpPr>
          <p:cNvPr id="104" name="Google Shape;104;p16"/>
          <p:cNvSpPr txBox="1"/>
          <p:nvPr/>
        </p:nvSpPr>
        <p:spPr>
          <a:xfrm>
            <a:off x="484125" y="1253175"/>
            <a:ext cx="8201100" cy="3399600"/>
          </a:xfrm>
          <a:prstGeom prst="rect">
            <a:avLst/>
          </a:prstGeom>
          <a:noFill/>
          <a:ln>
            <a:noFill/>
          </a:ln>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Who will be in charge of what part of camp?</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Could split up by job or time frame</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Find candidates who are willing to be coordinators</a:t>
            </a:r>
            <a:endParaRPr sz="2400">
              <a:solidFill>
                <a:srgbClr val="FFFFFF"/>
              </a:solidFill>
              <a:latin typeface="Quicksand"/>
              <a:ea typeface="Quicksand"/>
              <a:cs typeface="Quicksand"/>
              <a:sym typeface="Quicksand"/>
            </a:endParaRPr>
          </a:p>
          <a:p>
            <a:pPr indent="-381000" lvl="0" marL="4572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Adult collaborators</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Handle </a:t>
            </a:r>
            <a:r>
              <a:rPr lang="en" sz="2400">
                <a:solidFill>
                  <a:srgbClr val="FFFFFF"/>
                </a:solidFill>
                <a:latin typeface="Quicksand"/>
                <a:ea typeface="Quicksand"/>
                <a:cs typeface="Quicksand"/>
                <a:sym typeface="Quicksand"/>
              </a:rPr>
              <a:t>money, permits, school districts, etc.</a:t>
            </a:r>
            <a:endParaRPr sz="2400">
              <a:solidFill>
                <a:srgbClr val="FFFFFF"/>
              </a:solidFill>
              <a:latin typeface="Quicksand"/>
              <a:ea typeface="Quicksand"/>
              <a:cs typeface="Quicksand"/>
              <a:sym typeface="Quicksand"/>
            </a:endParaRPr>
          </a:p>
          <a:p>
            <a:pPr indent="-381000" lvl="1" marL="91440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 reference for students when needing advice</a:t>
            </a:r>
            <a:endParaRPr sz="2400">
              <a:solidFill>
                <a:srgbClr val="FFFFFF"/>
              </a:solidFill>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