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embeddedFontLst>
    <p:embeddedFont>
      <p:font typeface="Quicksand"/>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Matt Golman"/>
  <p:cmAuthor clrIdx="1" id="1" initials="" lastIdx="1" name="Citrus Circuits Strategy"/>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Quicksand-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Quicksand-bold.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10-26T23:00:38.854">
    <p:pos x="6000" y="0"/>
    <p:text>Also remember that most teams just don't have this many members to put on scouting. The Citrus scout group is likely around the same size if not larger than the median FRC team as a whole.</p:text>
  </p:cm>
  <p:cm authorId="1" idx="1" dt="2023-10-26T23:00:38.854">
    <p:pos x="6000" y="0"/>
    <p:text>I'll not include the numbers, I'll just include possible roles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g5b35a59f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 name="Google Shape;32;g5b35a59f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Mehul</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5cf1fd3b77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5cf1fd3b77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adds: Having other resources can be a big plus. Our first pick at Champs in 2014 as influenced by that. On the other hand, top teams often leave teams considered to be uncooperative off their draft lists entirely, no matter how good on the field. </a:t>
            </a:r>
            <a:endParaRPr/>
          </a:p>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6380bf270f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6380bf270f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6380bf270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6380bf270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We found that having dinner with the team earlier </a:t>
            </a:r>
            <a:r>
              <a:rPr lang="en"/>
              <a:t>lengthened</a:t>
            </a:r>
            <a:r>
              <a:rPr lang="en"/>
              <a:t> out night by more than an hour.</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br>
              <a:rPr lang="en"/>
            </a:br>
            <a:br>
              <a:rPr lang="en"/>
            </a:br>
            <a:r>
              <a:rPr lang="en"/>
              <a:t>Mehul</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5cf1fd3b7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5cf1fd3b7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adds: Having other resources can be a big plus. Our first pick at Champs in 2014 as influenced by that. On the other hand, top teams often leave teams considered to be uncooperative off their draft lists entirely, no matter how good on the field. </a:t>
            </a:r>
            <a:endParaRPr/>
          </a:p>
          <a:p>
            <a:pPr indent="0" lvl="0" marL="0" rtl="0" algn="l">
              <a:spcBef>
                <a:spcPts val="0"/>
              </a:spcBef>
              <a:spcAft>
                <a:spcPts val="0"/>
              </a:spcAft>
              <a:buNone/>
            </a:pPr>
            <a:r>
              <a:rPr lang="en"/>
              <a:t>Nathan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6380bf270f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6380bf270f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We develop our ranking criteria starting at Kick off and refine through the season. We often restructure in competition mid season.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Nathan</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6380bf270f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6380bf270f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First picks can often be fairly obvious, especially of higher seeds, but second picks require closer attention. The latter pick list usually is longest part of the meeting.</a:t>
            </a:r>
            <a:endParaRPr>
              <a:solidFill>
                <a:schemeClr val="dk1"/>
              </a:solidFill>
            </a:endParaRPr>
          </a:p>
          <a:p>
            <a:pPr indent="0" lvl="0" marL="0" rtl="0" algn="l">
              <a:spcBef>
                <a:spcPts val="0"/>
              </a:spcBef>
              <a:spcAft>
                <a:spcPts val="0"/>
              </a:spcAft>
              <a:buNone/>
            </a:pPr>
            <a:r>
              <a:rPr lang="en">
                <a:solidFill>
                  <a:schemeClr val="dk1"/>
                </a:solidFill>
              </a:rPr>
              <a:t>Nathan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921ab37c5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921ab37c5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921ab37c5b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921ab37c5b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We found that having dinner with the team earlier lengthened out night by more than an hour.</a:t>
            </a:r>
            <a:endParaRPr/>
          </a:p>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921ab37c5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921ab37c5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We found that having dinner with the team earlier lengthened out night by more than an hour.</a:t>
            </a:r>
            <a:endParaRPr/>
          </a:p>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5cf1fd3b77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5cf1fd3b77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adds: Having other resources can be a big plus. Our first pick at Champs in 2014 as influenced by that. On the other hand, top teams often leave teams considered to be uncooperative off their draft lists entirely, no matter how good on the field. </a:t>
            </a:r>
            <a:endParaRPr/>
          </a:p>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5b35a59f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 name="Google Shape;39;g5b35a59f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93e7dfc318_5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93e7dfc318_5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5b35a59fb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5b35a59fb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5cef7849b0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5cef7849b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g64d569c215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 name="Google Shape;44;g64d569c215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64d569c215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 name="Google Shape;50;g64d569c21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 The competitive success of the top seeds is often rooted in finding hidden gems in the second pick.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g64d569c215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64d569c215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64d569c215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64d569c215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adds: Having other resources can be a big plus. Our first pick at Champs in 2014 as influenced by that. On the other hand, top teams often leave teams considered to be uncooperative off their draft lists entirely, no matter how good on the field.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5cef7849b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5cef7849b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adds: Having other resources can be a big plus. Our first pick at Champs in 2014 as influenced by that. On the other hand, top teams often leave teams considered to be uncooperative off their draft lists entirely, no matter how good on the field. </a:t>
            </a:r>
            <a:endParaRPr/>
          </a:p>
          <a:p>
            <a:pPr indent="0" lvl="0" marL="0" rtl="0" algn="l">
              <a:spcBef>
                <a:spcPts val="0"/>
              </a:spcBef>
              <a:spcAft>
                <a:spcPts val="0"/>
              </a:spcAft>
              <a:buNone/>
            </a:pPr>
            <a:r>
              <a:rPr lang="en"/>
              <a:t>Nathan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5b35a59fb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5b35a59fb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False data</a:t>
            </a:r>
            <a:endParaRPr/>
          </a:p>
          <a:p>
            <a:pPr indent="0" lvl="0" marL="0" rtl="0" algn="l">
              <a:spcBef>
                <a:spcPts val="0"/>
              </a:spcBef>
              <a:spcAft>
                <a:spcPts val="0"/>
              </a:spcAft>
              <a:buNone/>
            </a:pPr>
            <a:r>
              <a:rPr lang="en"/>
              <a:t>Nathan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5cf1fd3b7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5cf1fd3b7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adds: Having other resources can be a big plus. Our first pick at Champs in 2014 as influenced by that. On the other hand, top teams often leave teams considered to be uncooperative off their draft lists entirely, no matter how good on the field. </a:t>
            </a:r>
            <a:endParaRPr/>
          </a:p>
          <a:p>
            <a:pPr indent="0" lvl="0" marL="0" rtl="0" algn="l">
              <a:spcBef>
                <a:spcPts val="0"/>
              </a:spcBef>
              <a:spcAft>
                <a:spcPts val="0"/>
              </a:spcAft>
              <a:buClr>
                <a:schemeClr val="dk1"/>
              </a:buClr>
              <a:buSzPts val="1100"/>
              <a:buFont typeface="Arial"/>
              <a:buNone/>
            </a:pPr>
            <a:r>
              <a:rPr lang="en">
                <a:solidFill>
                  <a:schemeClr val="dk1"/>
                </a:solidFill>
              </a:rPr>
              <a:t>Mehul</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685800" y="1583342"/>
            <a:ext cx="7772400" cy="1159856"/>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1" name="Google Shape;11;p2"/>
          <p:cNvSpPr txBox="1"/>
          <p:nvPr>
            <p:ph idx="1" type="subTitle"/>
          </p:nvPr>
        </p:nvSpPr>
        <p:spPr>
          <a:xfrm>
            <a:off x="685800" y="2840054"/>
            <a:ext cx="7772400" cy="784738"/>
          </a:xfrm>
          <a:prstGeom prst="rect">
            <a:avLst/>
          </a:prstGeom>
        </p:spPr>
        <p:txBody>
          <a:bodyPr anchorCtr="0" anchor="t" bIns="91425" lIns="91425" spcFirstLastPara="1" rIns="91425" wrap="square" tIns="91425">
            <a:noAutofit/>
          </a:bodyPr>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p:txBody>
      </p:sp>
      <p:sp>
        <p:nvSpPr>
          <p:cNvPr id="12" name="Google Shape;12;p2"/>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457200" y="205978"/>
            <a:ext cx="8229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5" name="Google Shape;15;p3"/>
          <p:cNvSpPr txBox="1"/>
          <p:nvPr>
            <p:ph idx="1" type="body"/>
          </p:nvPr>
        </p:nvSpPr>
        <p:spPr>
          <a:xfrm>
            <a:off x="457200" y="1200150"/>
            <a:ext cx="8229600" cy="372568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16" name="Google Shape;16;p3"/>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7" name="Shape 17"/>
        <p:cNvGrpSpPr/>
        <p:nvPr/>
      </p:nvGrpSpPr>
      <p:grpSpPr>
        <a:xfrm>
          <a:off x="0" y="0"/>
          <a:ext cx="0" cy="0"/>
          <a:chOff x="0" y="0"/>
          <a:chExt cx="0" cy="0"/>
        </a:xfrm>
      </p:grpSpPr>
      <p:sp>
        <p:nvSpPr>
          <p:cNvPr id="18" name="Google Shape;18;p4"/>
          <p:cNvSpPr txBox="1"/>
          <p:nvPr>
            <p:ph type="title"/>
          </p:nvPr>
        </p:nvSpPr>
        <p:spPr>
          <a:xfrm>
            <a:off x="457200" y="205978"/>
            <a:ext cx="8229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9" name="Google Shape;19;p4"/>
          <p:cNvSpPr txBox="1"/>
          <p:nvPr>
            <p:ph idx="1" type="body"/>
          </p:nvPr>
        </p:nvSpPr>
        <p:spPr>
          <a:xfrm>
            <a:off x="457200" y="1200150"/>
            <a:ext cx="3994526" cy="372568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0" name="Google Shape;20;p4"/>
          <p:cNvSpPr txBox="1"/>
          <p:nvPr>
            <p:ph idx="2" type="body"/>
          </p:nvPr>
        </p:nvSpPr>
        <p:spPr>
          <a:xfrm>
            <a:off x="4692274" y="1200150"/>
            <a:ext cx="3994526" cy="3725681"/>
          </a:xfrm>
          <a:prstGeom prst="rect">
            <a:avLst/>
          </a:prstGeom>
        </p:spPr>
        <p:txBody>
          <a:bodyPr anchorCtr="0" anchor="t" bIns="91425" lIns="91425" spcFirstLastPara="1" rIns="91425" wrap="square" tIns="91425">
            <a:noAutofit/>
          </a:bodyPr>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1" name="Google Shape;21;p4"/>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5"/>
          <p:cNvSpPr txBox="1"/>
          <p:nvPr>
            <p:ph type="title"/>
          </p:nvPr>
        </p:nvSpPr>
        <p:spPr>
          <a:xfrm>
            <a:off x="457200" y="205978"/>
            <a:ext cx="8229600" cy="85725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4" name="Google Shape;24;p5"/>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5" name="Shape 25"/>
        <p:cNvGrpSpPr/>
        <p:nvPr/>
      </p:nvGrpSpPr>
      <p:grpSpPr>
        <a:xfrm>
          <a:off x="0" y="0"/>
          <a:ext cx="0" cy="0"/>
          <a:chOff x="0" y="0"/>
          <a:chExt cx="0" cy="0"/>
        </a:xfrm>
      </p:grpSpPr>
      <p:sp>
        <p:nvSpPr>
          <p:cNvPr id="26" name="Google Shape;26;p6"/>
          <p:cNvSpPr txBox="1"/>
          <p:nvPr>
            <p:ph idx="1" type="body"/>
          </p:nvPr>
        </p:nvSpPr>
        <p:spPr>
          <a:xfrm>
            <a:off x="457200" y="4406309"/>
            <a:ext cx="8229600" cy="519520"/>
          </a:xfrm>
          <a:prstGeom prst="rect">
            <a:avLst/>
          </a:prstGeom>
        </p:spPr>
        <p:txBody>
          <a:bodyPr anchorCtr="0" anchor="t" bIns="91425" lIns="91425" spcFirstLastPara="1" rIns="91425" wrap="square" tIns="91425">
            <a:noAutofit/>
          </a:bodyPr>
          <a:lstStyle>
            <a:lvl1pPr indent="-228600" lvl="0" marL="457200" algn="ctr">
              <a:spcBef>
                <a:spcPts val="360"/>
              </a:spcBef>
              <a:spcAft>
                <a:spcPts val="0"/>
              </a:spcAft>
              <a:buSzPts val="1800"/>
              <a:buNone/>
              <a:defRPr sz="1800"/>
            </a:lvl1pPr>
          </a:lstStyle>
          <a:p/>
        </p:txBody>
      </p:sp>
      <p:sp>
        <p:nvSpPr>
          <p:cNvPr id="27" name="Google Shape;27;p6"/>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8" name="Shape 28"/>
        <p:cNvGrpSpPr/>
        <p:nvPr/>
      </p:nvGrpSpPr>
      <p:grpSpPr>
        <a:xfrm>
          <a:off x="0" y="0"/>
          <a:ext cx="0" cy="0"/>
          <a:chOff x="0" y="0"/>
          <a:chExt cx="0" cy="0"/>
        </a:xfrm>
      </p:grpSpPr>
      <p:sp>
        <p:nvSpPr>
          <p:cNvPr id="29" name="Google Shape;29;p7"/>
          <p:cNvSpPr txBox="1"/>
          <p:nvPr>
            <p:ph idx="12" type="sldNum"/>
          </p:nvPr>
        </p:nvSpPr>
        <p:spPr>
          <a:xfrm>
            <a:off x="8556791" y="4749851"/>
            <a:ext cx="548700" cy="393525"/>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05978"/>
            <a:ext cx="8229600" cy="85725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600"/>
              <a:buNone/>
              <a:defRPr b="1" sz="3600">
                <a:solidFill>
                  <a:schemeClr val="dk1"/>
                </a:solidFill>
              </a:defRPr>
            </a:lvl1pPr>
            <a:lvl2pPr lvl="1">
              <a:spcBef>
                <a:spcPts val="0"/>
              </a:spcBef>
              <a:spcAft>
                <a:spcPts val="0"/>
              </a:spcAft>
              <a:buClr>
                <a:schemeClr val="dk1"/>
              </a:buClr>
              <a:buSzPts val="3600"/>
              <a:buNone/>
              <a:defRPr b="1" sz="3600">
                <a:solidFill>
                  <a:schemeClr val="dk1"/>
                </a:solidFill>
              </a:defRPr>
            </a:lvl2pPr>
            <a:lvl3pPr lvl="2">
              <a:spcBef>
                <a:spcPts val="0"/>
              </a:spcBef>
              <a:spcAft>
                <a:spcPts val="0"/>
              </a:spcAft>
              <a:buClr>
                <a:schemeClr val="dk1"/>
              </a:buClr>
              <a:buSzPts val="3600"/>
              <a:buNone/>
              <a:defRPr b="1" sz="3600">
                <a:solidFill>
                  <a:schemeClr val="dk1"/>
                </a:solidFill>
              </a:defRPr>
            </a:lvl3pPr>
            <a:lvl4pPr lvl="3">
              <a:spcBef>
                <a:spcPts val="0"/>
              </a:spcBef>
              <a:spcAft>
                <a:spcPts val="0"/>
              </a:spcAft>
              <a:buClr>
                <a:schemeClr val="dk1"/>
              </a:buClr>
              <a:buSzPts val="3600"/>
              <a:buNone/>
              <a:defRPr b="1" sz="3600">
                <a:solidFill>
                  <a:schemeClr val="dk1"/>
                </a:solidFill>
              </a:defRPr>
            </a:lvl4pPr>
            <a:lvl5pPr lvl="4">
              <a:spcBef>
                <a:spcPts val="0"/>
              </a:spcBef>
              <a:spcAft>
                <a:spcPts val="0"/>
              </a:spcAft>
              <a:buClr>
                <a:schemeClr val="dk1"/>
              </a:buClr>
              <a:buSzPts val="3600"/>
              <a:buNone/>
              <a:defRPr b="1" sz="3600">
                <a:solidFill>
                  <a:schemeClr val="dk1"/>
                </a:solidFill>
              </a:defRPr>
            </a:lvl5pPr>
            <a:lvl6pPr lvl="5">
              <a:spcBef>
                <a:spcPts val="0"/>
              </a:spcBef>
              <a:spcAft>
                <a:spcPts val="0"/>
              </a:spcAft>
              <a:buClr>
                <a:schemeClr val="dk1"/>
              </a:buClr>
              <a:buSzPts val="3600"/>
              <a:buNone/>
              <a:defRPr b="1" sz="3600">
                <a:solidFill>
                  <a:schemeClr val="dk1"/>
                </a:solidFill>
              </a:defRPr>
            </a:lvl6pPr>
            <a:lvl7pPr lvl="6">
              <a:spcBef>
                <a:spcPts val="0"/>
              </a:spcBef>
              <a:spcAft>
                <a:spcPts val="0"/>
              </a:spcAft>
              <a:buClr>
                <a:schemeClr val="dk1"/>
              </a:buClr>
              <a:buSzPts val="3600"/>
              <a:buNone/>
              <a:defRPr b="1" sz="3600">
                <a:solidFill>
                  <a:schemeClr val="dk1"/>
                </a:solidFill>
              </a:defRPr>
            </a:lvl7pPr>
            <a:lvl8pPr lvl="7">
              <a:spcBef>
                <a:spcPts val="0"/>
              </a:spcBef>
              <a:spcAft>
                <a:spcPts val="0"/>
              </a:spcAft>
              <a:buClr>
                <a:schemeClr val="dk1"/>
              </a:buClr>
              <a:buSzPts val="3600"/>
              <a:buNone/>
              <a:defRPr b="1" sz="3600">
                <a:solidFill>
                  <a:schemeClr val="dk1"/>
                </a:solidFill>
              </a:defRPr>
            </a:lvl8pPr>
            <a:lvl9pPr lvl="8">
              <a:spcBef>
                <a:spcPts val="0"/>
              </a:spcBef>
              <a:spcAft>
                <a:spcPts val="0"/>
              </a:spcAft>
              <a:buClr>
                <a:schemeClr val="dk1"/>
              </a:buClr>
              <a:buSzPts val="3600"/>
              <a:buNone/>
              <a:defRPr b="1" sz="3600">
                <a:solidFill>
                  <a:schemeClr val="dk1"/>
                </a:solidFill>
              </a:defRPr>
            </a:lvl9pPr>
          </a:lstStyle>
          <a:p/>
        </p:txBody>
      </p:sp>
      <p:sp>
        <p:nvSpPr>
          <p:cNvPr id="7" name="Google Shape;7;p1"/>
          <p:cNvSpPr txBox="1"/>
          <p:nvPr>
            <p:ph idx="1" type="body"/>
          </p:nvPr>
        </p:nvSpPr>
        <p:spPr>
          <a:xfrm>
            <a:off x="457200" y="1200150"/>
            <a:ext cx="8229600" cy="3725681"/>
          </a:xfrm>
          <a:prstGeom prst="rect">
            <a:avLst/>
          </a:prstGeom>
          <a:noFill/>
          <a:ln>
            <a:noFill/>
          </a:ln>
        </p:spPr>
        <p:txBody>
          <a:bodyPr anchorCtr="0" anchor="t" bIns="91425" lIns="91425" spcFirstLastPara="1" rIns="91425" wrap="square" tIns="91425">
            <a:noAutofit/>
          </a:bodyPr>
          <a:lstStyle>
            <a:lvl1pPr indent="-419100" lvl="0" marL="457200">
              <a:spcBef>
                <a:spcPts val="600"/>
              </a:spcBef>
              <a:spcAft>
                <a:spcPts val="0"/>
              </a:spcAft>
              <a:buClr>
                <a:schemeClr val="dk1"/>
              </a:buClr>
              <a:buSzPts val="3000"/>
              <a:buChar char="●"/>
              <a:defRPr sz="3000">
                <a:solidFill>
                  <a:schemeClr val="dk1"/>
                </a:solidFill>
              </a:defRPr>
            </a:lvl1pPr>
            <a:lvl2pPr indent="-381000" lvl="1" marL="914400">
              <a:spcBef>
                <a:spcPts val="0"/>
              </a:spcBef>
              <a:spcAft>
                <a:spcPts val="0"/>
              </a:spcAft>
              <a:buClr>
                <a:schemeClr val="dk1"/>
              </a:buClr>
              <a:buSzPts val="2400"/>
              <a:buChar char="○"/>
              <a:defRPr sz="2400">
                <a:solidFill>
                  <a:schemeClr val="dk1"/>
                </a:solidFill>
              </a:defRPr>
            </a:lvl2pPr>
            <a:lvl3pPr indent="-381000" lvl="2" marL="1371600">
              <a:spcBef>
                <a:spcPts val="0"/>
              </a:spcBef>
              <a:spcAft>
                <a:spcPts val="0"/>
              </a:spcAft>
              <a:buClr>
                <a:schemeClr val="dk1"/>
              </a:buClr>
              <a:buSzPts val="2400"/>
              <a:buChar char="■"/>
              <a:defRPr sz="2400">
                <a:solidFill>
                  <a:schemeClr val="dk1"/>
                </a:solidFill>
              </a:defRPr>
            </a:lvl3pPr>
            <a:lvl4pPr indent="-342900" lvl="3" marL="1828800">
              <a:spcBef>
                <a:spcPts val="0"/>
              </a:spcBef>
              <a:spcAft>
                <a:spcPts val="0"/>
              </a:spcAft>
              <a:buClr>
                <a:schemeClr val="dk1"/>
              </a:buClr>
              <a:buSzPts val="1800"/>
              <a:buChar char="●"/>
              <a:defRPr sz="1800">
                <a:solidFill>
                  <a:schemeClr val="dk1"/>
                </a:solidFill>
              </a:defRPr>
            </a:lvl4pPr>
            <a:lvl5pPr indent="-342900" lvl="4" marL="2286000">
              <a:spcBef>
                <a:spcPts val="0"/>
              </a:spcBef>
              <a:spcAft>
                <a:spcPts val="0"/>
              </a:spcAft>
              <a:buClr>
                <a:schemeClr val="dk1"/>
              </a:buClr>
              <a:buSzPts val="1800"/>
              <a:buChar char="○"/>
              <a:defRPr sz="1800">
                <a:solidFill>
                  <a:schemeClr val="dk1"/>
                </a:solidFill>
              </a:defRPr>
            </a:lvl5pPr>
            <a:lvl6pPr indent="-342900" lvl="5" marL="2743200">
              <a:spcBef>
                <a:spcPts val="0"/>
              </a:spcBef>
              <a:spcAft>
                <a:spcPts val="0"/>
              </a:spcAft>
              <a:buClr>
                <a:schemeClr val="dk1"/>
              </a:buClr>
              <a:buSzPts val="1800"/>
              <a:buChar char="■"/>
              <a:defRPr sz="1800">
                <a:solidFill>
                  <a:schemeClr val="dk1"/>
                </a:solidFill>
              </a:defRPr>
            </a:lvl6pPr>
            <a:lvl7pPr indent="-342900" lvl="6" marL="3200400">
              <a:spcBef>
                <a:spcPts val="0"/>
              </a:spcBef>
              <a:spcAft>
                <a:spcPts val="0"/>
              </a:spcAft>
              <a:buClr>
                <a:schemeClr val="dk1"/>
              </a:buClr>
              <a:buSzPts val="1800"/>
              <a:buChar char="●"/>
              <a:defRPr sz="1800">
                <a:solidFill>
                  <a:schemeClr val="dk1"/>
                </a:solidFill>
              </a:defRPr>
            </a:lvl7pPr>
            <a:lvl8pPr indent="-342900" lvl="7" marL="3657600">
              <a:spcBef>
                <a:spcPts val="0"/>
              </a:spcBef>
              <a:spcAft>
                <a:spcPts val="0"/>
              </a:spcAft>
              <a:buClr>
                <a:schemeClr val="dk1"/>
              </a:buClr>
              <a:buSzPts val="1800"/>
              <a:buChar char="○"/>
              <a:defRPr sz="1800">
                <a:solidFill>
                  <a:schemeClr val="dk1"/>
                </a:solidFill>
              </a:defRPr>
            </a:lvl8pPr>
            <a:lvl9pPr indent="-342900" lvl="8" marL="4114800">
              <a:spcBef>
                <a:spcPts val="0"/>
              </a:spcBef>
              <a:spcAft>
                <a:spcPts val="0"/>
              </a:spcAft>
              <a:buClr>
                <a:schemeClr val="dk1"/>
              </a:buClr>
              <a:buSzPts val="1800"/>
              <a:buChar char="■"/>
              <a:defRPr sz="1800">
                <a:solidFill>
                  <a:schemeClr val="dk1"/>
                </a:solidFill>
              </a:defRPr>
            </a:lvl9pPr>
          </a:lstStyle>
          <a:p/>
        </p:txBody>
      </p:sp>
      <p:sp>
        <p:nvSpPr>
          <p:cNvPr id="8" name="Google Shape;8;p1"/>
          <p:cNvSpPr txBox="1"/>
          <p:nvPr>
            <p:ph idx="12" type="sldNum"/>
          </p:nvPr>
        </p:nvSpPr>
        <p:spPr>
          <a:xfrm>
            <a:off x="8556791" y="4749851"/>
            <a:ext cx="548700" cy="393525"/>
          </a:xfrm>
          <a:prstGeom prst="rect">
            <a:avLst/>
          </a:prstGeom>
          <a:noFill/>
          <a:ln>
            <a:noFill/>
          </a:ln>
        </p:spPr>
        <p:txBody>
          <a:bodyPr anchorCtr="0" anchor="ctr" bIns="91425" lIns="91425" spcFirstLastPara="1" rIns="91425" wrap="square" tIns="91425">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omments" Target="../comments/commen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 Id="rId4" Type="http://schemas.openxmlformats.org/officeDocument/2006/relationships/image" Target="../media/image4.png"/><Relationship Id="rId5"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png"/><Relationship Id="rId4" Type="http://schemas.openxmlformats.org/officeDocument/2006/relationships/hyperlink" Target="https://docs.google.com/spreadsheets/d/18Gi557L-ilTSkEb-pWl_hUI2TjN7-eY6NdhmPwwIR5U/edit#gid=228735615"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85275" y="1820279"/>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0" lang="en" sz="3000">
                <a:solidFill>
                  <a:srgbClr val="5BE300"/>
                </a:solidFill>
                <a:latin typeface="Quicksand"/>
                <a:ea typeface="Quicksand"/>
                <a:cs typeface="Quicksand"/>
                <a:sym typeface="Quicksand"/>
              </a:rPr>
              <a:t>Citrus Circuits </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rPr b="0" lang="en" sz="3000">
                <a:solidFill>
                  <a:srgbClr val="5BE300"/>
                </a:solidFill>
                <a:latin typeface="Quicksand"/>
                <a:ea typeface="Quicksand"/>
                <a:cs typeface="Quicksand"/>
                <a:sym typeface="Quicksand"/>
              </a:rPr>
              <a:t>Fall Workshop Series</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t/>
            </a:r>
            <a:endParaRPr b="0" sz="3000">
              <a:solidFill>
                <a:srgbClr val="FFFFFF"/>
              </a:solidFill>
              <a:latin typeface="Quicksand"/>
              <a:ea typeface="Quicksand"/>
              <a:cs typeface="Quicksand"/>
              <a:sym typeface="Quicksand"/>
            </a:endParaRPr>
          </a:p>
        </p:txBody>
      </p:sp>
      <p:sp>
        <p:nvSpPr>
          <p:cNvPr id="35" name="Google Shape;35;p8"/>
          <p:cNvSpPr txBox="1"/>
          <p:nvPr/>
        </p:nvSpPr>
        <p:spPr>
          <a:xfrm>
            <a:off x="1672050" y="2118750"/>
            <a:ext cx="5799900" cy="90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Draft Night Tool: </a:t>
            </a:r>
            <a:endParaRPr sz="3600">
              <a:solidFill>
                <a:srgbClr val="FFFFFF"/>
              </a:solidFill>
              <a:latin typeface="Quicksand"/>
              <a:ea typeface="Quicksand"/>
              <a:cs typeface="Quicksand"/>
              <a:sym typeface="Quicksand"/>
            </a:endParaRPr>
          </a:p>
          <a:p>
            <a:pPr indent="0" lvl="0" marL="0" rtl="0" algn="ctr">
              <a:spcBef>
                <a:spcPts val="0"/>
              </a:spcBef>
              <a:spcAft>
                <a:spcPts val="0"/>
              </a:spcAft>
              <a:buNone/>
            </a:pPr>
            <a:r>
              <a:rPr lang="en" sz="3600">
                <a:solidFill>
                  <a:srgbClr val="FFFFFF"/>
                </a:solidFill>
                <a:latin typeface="Quicksand"/>
                <a:ea typeface="Quicksand"/>
                <a:cs typeface="Quicksand"/>
                <a:sym typeface="Quicksand"/>
              </a:rPr>
              <a:t>The Picklist</a:t>
            </a:r>
            <a:endParaRPr sz="3600">
              <a:solidFill>
                <a:srgbClr val="FFFFFF"/>
              </a:solidFill>
              <a:latin typeface="Quicksand"/>
              <a:ea typeface="Quicksand"/>
              <a:cs typeface="Quicksand"/>
              <a:sym typeface="Quicksand"/>
            </a:endParaRPr>
          </a:p>
        </p:txBody>
      </p:sp>
      <p:sp>
        <p:nvSpPr>
          <p:cNvPr id="36" name="Google Shape;36;p8"/>
          <p:cNvSpPr txBox="1"/>
          <p:nvPr/>
        </p:nvSpPr>
        <p:spPr>
          <a:xfrm>
            <a:off x="3279300" y="3312775"/>
            <a:ext cx="25854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Quicksand"/>
                <a:ea typeface="Quicksand"/>
                <a:cs typeface="Quicksand"/>
                <a:sym typeface="Quicksand"/>
              </a:rPr>
              <a:t>Mehul P.</a:t>
            </a:r>
            <a:endParaRPr sz="1800">
              <a:solidFill>
                <a:srgbClr val="FFFFFF"/>
              </a:solidFill>
              <a:latin typeface="Quicksand"/>
              <a:ea typeface="Quicksand"/>
              <a:cs typeface="Quicksand"/>
              <a:sym typeface="Quicksand"/>
            </a:endParaRPr>
          </a:p>
          <a:p>
            <a:pPr indent="0" lvl="0" marL="0" rtl="0" algn="ctr">
              <a:spcBef>
                <a:spcPts val="0"/>
              </a:spcBef>
              <a:spcAft>
                <a:spcPts val="0"/>
              </a:spcAft>
              <a:buNone/>
            </a:pPr>
            <a:r>
              <a:rPr lang="en" sz="1800">
                <a:solidFill>
                  <a:srgbClr val="FFFFFF"/>
                </a:solidFill>
                <a:latin typeface="Quicksand"/>
                <a:ea typeface="Quicksand"/>
                <a:cs typeface="Quicksand"/>
                <a:sym typeface="Quicksand"/>
              </a:rPr>
              <a:t>Nathan M.</a:t>
            </a:r>
            <a:endParaRPr sz="1800">
              <a:solidFill>
                <a:srgbClr val="FFFFFF"/>
              </a:solidFill>
              <a:latin typeface="Quicksand"/>
              <a:ea typeface="Quicksand"/>
              <a:cs typeface="Quicksand"/>
              <a:sym typeface="Quicksa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4">
            <a:alphaModFix/>
          </a:blip>
          <a:stretch>
            <a:fillRect/>
          </a:stretch>
        </a:blipFill>
      </p:bgPr>
    </p:bg>
    <p:spTree>
      <p:nvGrpSpPr>
        <p:cNvPr id="86" name="Shape 86"/>
        <p:cNvGrpSpPr/>
        <p:nvPr/>
      </p:nvGrpSpPr>
      <p:grpSpPr>
        <a:xfrm>
          <a:off x="0" y="0"/>
          <a:ext cx="0" cy="0"/>
          <a:chOff x="0" y="0"/>
          <a:chExt cx="0" cy="0"/>
        </a:xfrm>
      </p:grpSpPr>
      <p:sp>
        <p:nvSpPr>
          <p:cNvPr id="87" name="Google Shape;87;p17"/>
          <p:cNvSpPr txBox="1"/>
          <p:nvPr/>
        </p:nvSpPr>
        <p:spPr>
          <a:xfrm>
            <a:off x="919800" y="407825"/>
            <a:ext cx="73044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What are possible roles?</a:t>
            </a:r>
            <a:endParaRPr sz="3600">
              <a:solidFill>
                <a:srgbClr val="FFFFFF"/>
              </a:solidFill>
              <a:latin typeface="Quicksand"/>
              <a:ea typeface="Quicksand"/>
              <a:cs typeface="Quicksand"/>
              <a:sym typeface="Quicksand"/>
            </a:endParaRPr>
          </a:p>
        </p:txBody>
      </p:sp>
      <p:sp>
        <p:nvSpPr>
          <p:cNvPr id="88" name="Google Shape;88;p17"/>
          <p:cNvSpPr txBox="1"/>
          <p:nvPr/>
        </p:nvSpPr>
        <p:spPr>
          <a:xfrm>
            <a:off x="925050" y="1242400"/>
            <a:ext cx="3656700" cy="3160500"/>
          </a:xfrm>
          <a:prstGeom prst="rect">
            <a:avLst/>
          </a:prstGeom>
          <a:noFill/>
          <a:ln>
            <a:noFill/>
          </a:ln>
        </p:spPr>
        <p:txBody>
          <a:bodyPr anchorCtr="0" anchor="t" bIns="91425" lIns="91425" spcFirstLastPara="1" rIns="91425" wrap="square" tIns="91425">
            <a:noAutofit/>
          </a:bodyPr>
          <a:lstStyle/>
          <a:p>
            <a:pPr indent="-352425" lvl="0" marL="457200" marR="0" rtl="0" algn="l">
              <a:lnSpc>
                <a:spcPct val="100000"/>
              </a:lnSpc>
              <a:spcBef>
                <a:spcPts val="0"/>
              </a:spcBef>
              <a:spcAft>
                <a:spcPts val="0"/>
              </a:spcAft>
              <a:buClr>
                <a:srgbClr val="FFFFFF"/>
              </a:buClr>
              <a:buSzPts val="1950"/>
              <a:buFont typeface="Quicksand"/>
              <a:buChar char="●"/>
            </a:pPr>
            <a:r>
              <a:rPr lang="en" sz="1950">
                <a:solidFill>
                  <a:srgbClr val="FFFFFF"/>
                </a:solidFill>
                <a:latin typeface="Quicksand"/>
                <a:ea typeface="Quicksand"/>
                <a:cs typeface="Quicksand"/>
                <a:sym typeface="Quicksand"/>
              </a:rPr>
              <a:t>Match Strategist</a:t>
            </a:r>
            <a:endParaRPr sz="1950">
              <a:solidFill>
                <a:srgbClr val="FFFFFF"/>
              </a:solidFill>
              <a:latin typeface="Quicksand"/>
              <a:ea typeface="Quicksand"/>
              <a:cs typeface="Quicksand"/>
              <a:sym typeface="Quicksand"/>
            </a:endParaRPr>
          </a:p>
          <a:p>
            <a:pPr indent="-352425" lvl="1" marL="914400" marR="0" rtl="0" algn="l">
              <a:lnSpc>
                <a:spcPct val="100000"/>
              </a:lnSpc>
              <a:spcBef>
                <a:spcPts val="0"/>
              </a:spcBef>
              <a:spcAft>
                <a:spcPts val="0"/>
              </a:spcAft>
              <a:buClr>
                <a:srgbClr val="FFFFFF"/>
              </a:buClr>
              <a:buSzPts val="1950"/>
              <a:buFont typeface="Quicksand"/>
              <a:buChar char="○"/>
            </a:pPr>
            <a:r>
              <a:rPr lang="en" sz="1950">
                <a:solidFill>
                  <a:srgbClr val="FFFFFF"/>
                </a:solidFill>
                <a:latin typeface="Quicksand"/>
                <a:ea typeface="Quicksand"/>
                <a:cs typeface="Quicksand"/>
                <a:sym typeface="Quicksand"/>
              </a:rPr>
              <a:t>Uses the data gained from scouting to create our strategies for individual matches</a:t>
            </a:r>
            <a:endParaRPr sz="1950">
              <a:solidFill>
                <a:srgbClr val="FFFFFF"/>
              </a:solidFill>
              <a:latin typeface="Quicksand"/>
              <a:ea typeface="Quicksand"/>
              <a:cs typeface="Quicksand"/>
              <a:sym typeface="Quicksand"/>
            </a:endParaRPr>
          </a:p>
          <a:p>
            <a:pPr indent="-352425" lvl="0" marL="457200" marR="0" rtl="0" algn="l">
              <a:lnSpc>
                <a:spcPct val="100000"/>
              </a:lnSpc>
              <a:spcBef>
                <a:spcPts val="0"/>
              </a:spcBef>
              <a:spcAft>
                <a:spcPts val="0"/>
              </a:spcAft>
              <a:buClr>
                <a:srgbClr val="FFFFFF"/>
              </a:buClr>
              <a:buSzPts val="1950"/>
              <a:buFont typeface="Quicksand"/>
              <a:buChar char="●"/>
            </a:pPr>
            <a:r>
              <a:rPr lang="en" sz="1950">
                <a:solidFill>
                  <a:srgbClr val="FFFFFF"/>
                </a:solidFill>
                <a:latin typeface="Quicksand"/>
                <a:ea typeface="Quicksand"/>
                <a:cs typeface="Quicksand"/>
                <a:sym typeface="Quicksand"/>
              </a:rPr>
              <a:t>Pit Scout</a:t>
            </a:r>
            <a:endParaRPr sz="1950">
              <a:solidFill>
                <a:srgbClr val="FFFFFF"/>
              </a:solidFill>
              <a:latin typeface="Quicksand"/>
              <a:ea typeface="Quicksand"/>
              <a:cs typeface="Quicksand"/>
              <a:sym typeface="Quicksand"/>
            </a:endParaRPr>
          </a:p>
          <a:p>
            <a:pPr indent="-352425" lvl="1" marL="914400" marR="0" rtl="0" algn="l">
              <a:lnSpc>
                <a:spcPct val="100000"/>
              </a:lnSpc>
              <a:spcBef>
                <a:spcPts val="0"/>
              </a:spcBef>
              <a:spcAft>
                <a:spcPts val="0"/>
              </a:spcAft>
              <a:buClr>
                <a:srgbClr val="FFFFFF"/>
              </a:buClr>
              <a:buSzPts val="1950"/>
              <a:buFont typeface="Quicksand"/>
              <a:buChar char="○"/>
            </a:pPr>
            <a:r>
              <a:rPr lang="en" sz="1950">
                <a:solidFill>
                  <a:srgbClr val="FFFFFF"/>
                </a:solidFill>
                <a:latin typeface="Quicksand"/>
                <a:ea typeface="Quicksand"/>
                <a:cs typeface="Quicksand"/>
                <a:sym typeface="Quicksand"/>
              </a:rPr>
              <a:t>Prior to the first day of quals, gathers data on each robot in-person</a:t>
            </a:r>
            <a:endParaRPr sz="1950">
              <a:solidFill>
                <a:srgbClr val="FFFFFF"/>
              </a:solidFill>
              <a:latin typeface="Quicksand"/>
              <a:ea typeface="Quicksand"/>
              <a:cs typeface="Quicksand"/>
              <a:sym typeface="Quicksand"/>
            </a:endParaRPr>
          </a:p>
        </p:txBody>
      </p:sp>
      <p:sp>
        <p:nvSpPr>
          <p:cNvPr id="89" name="Google Shape;89;p17"/>
          <p:cNvSpPr txBox="1"/>
          <p:nvPr/>
        </p:nvSpPr>
        <p:spPr>
          <a:xfrm>
            <a:off x="4581750" y="1242400"/>
            <a:ext cx="3656700" cy="3160500"/>
          </a:xfrm>
          <a:prstGeom prst="rect">
            <a:avLst/>
          </a:prstGeom>
          <a:noFill/>
          <a:ln>
            <a:noFill/>
          </a:ln>
        </p:spPr>
        <p:txBody>
          <a:bodyPr anchorCtr="0" anchor="t" bIns="91425" lIns="91425" spcFirstLastPara="1" rIns="91425" wrap="square" tIns="91425">
            <a:noAutofit/>
          </a:bodyPr>
          <a:lstStyle/>
          <a:p>
            <a:pPr indent="-352425" lvl="0" marL="457200" marR="0" rtl="0" algn="l">
              <a:lnSpc>
                <a:spcPct val="100000"/>
              </a:lnSpc>
              <a:spcBef>
                <a:spcPts val="0"/>
              </a:spcBef>
              <a:spcAft>
                <a:spcPts val="0"/>
              </a:spcAft>
              <a:buClr>
                <a:srgbClr val="FFFFFF"/>
              </a:buClr>
              <a:buSzPts val="1950"/>
              <a:buFont typeface="Quicksand"/>
              <a:buChar char="●"/>
            </a:pPr>
            <a:r>
              <a:rPr lang="en" sz="1950">
                <a:solidFill>
                  <a:srgbClr val="FFFFFF"/>
                </a:solidFill>
                <a:latin typeface="Quicksand"/>
                <a:ea typeface="Quicksand"/>
                <a:cs typeface="Quicksand"/>
                <a:sym typeface="Quicksand"/>
              </a:rPr>
              <a:t>Stand Strategist</a:t>
            </a:r>
            <a:endParaRPr sz="1950">
              <a:solidFill>
                <a:srgbClr val="FFFFFF"/>
              </a:solidFill>
              <a:latin typeface="Quicksand"/>
              <a:ea typeface="Quicksand"/>
              <a:cs typeface="Quicksand"/>
              <a:sym typeface="Quicksand"/>
            </a:endParaRPr>
          </a:p>
          <a:p>
            <a:pPr indent="-352425" lvl="1" marL="914400" marR="0" rtl="0" algn="l">
              <a:lnSpc>
                <a:spcPct val="100000"/>
              </a:lnSpc>
              <a:spcBef>
                <a:spcPts val="0"/>
              </a:spcBef>
              <a:spcAft>
                <a:spcPts val="0"/>
              </a:spcAft>
              <a:buClr>
                <a:srgbClr val="FFFFFF"/>
              </a:buClr>
              <a:buSzPts val="1950"/>
              <a:buFont typeface="Quicksand"/>
              <a:buChar char="○"/>
            </a:pPr>
            <a:r>
              <a:rPr lang="en" sz="1950">
                <a:solidFill>
                  <a:srgbClr val="FFFFFF"/>
                </a:solidFill>
                <a:latin typeface="Quicksand"/>
                <a:ea typeface="Quicksand"/>
                <a:cs typeface="Quicksand"/>
                <a:sym typeface="Quicksand"/>
              </a:rPr>
              <a:t>Gather insight on each robot via watching quals/practice matches</a:t>
            </a:r>
            <a:endParaRPr sz="1950">
              <a:solidFill>
                <a:srgbClr val="FFFFFF"/>
              </a:solidFill>
              <a:latin typeface="Quicksand"/>
              <a:ea typeface="Quicksand"/>
              <a:cs typeface="Quicksand"/>
              <a:sym typeface="Quicksand"/>
            </a:endParaRPr>
          </a:p>
          <a:p>
            <a:pPr indent="-352425" lvl="0" marL="457200" marR="0" rtl="0" algn="l">
              <a:lnSpc>
                <a:spcPct val="100000"/>
              </a:lnSpc>
              <a:spcBef>
                <a:spcPts val="0"/>
              </a:spcBef>
              <a:spcAft>
                <a:spcPts val="0"/>
              </a:spcAft>
              <a:buClr>
                <a:srgbClr val="FFFFFF"/>
              </a:buClr>
              <a:buSzPts val="1950"/>
              <a:buFont typeface="Quicksand"/>
              <a:buChar char="●"/>
            </a:pPr>
            <a:r>
              <a:rPr lang="en" sz="1950">
                <a:solidFill>
                  <a:srgbClr val="FFFFFF"/>
                </a:solidFill>
                <a:latin typeface="Quicksand"/>
                <a:ea typeface="Quicksand"/>
                <a:cs typeface="Quicksand"/>
                <a:sym typeface="Quicksand"/>
              </a:rPr>
              <a:t>Subjective Scouts</a:t>
            </a:r>
            <a:endParaRPr sz="1950">
              <a:solidFill>
                <a:srgbClr val="FFFFFF"/>
              </a:solidFill>
              <a:latin typeface="Quicksand"/>
              <a:ea typeface="Quicksand"/>
              <a:cs typeface="Quicksand"/>
              <a:sym typeface="Quicksand"/>
            </a:endParaRPr>
          </a:p>
          <a:p>
            <a:pPr indent="-352425" lvl="1" marL="914400" marR="0" rtl="0" algn="l">
              <a:lnSpc>
                <a:spcPct val="100000"/>
              </a:lnSpc>
              <a:spcBef>
                <a:spcPts val="0"/>
              </a:spcBef>
              <a:spcAft>
                <a:spcPts val="0"/>
              </a:spcAft>
              <a:buClr>
                <a:srgbClr val="FFFFFF"/>
              </a:buClr>
              <a:buSzPts val="1950"/>
              <a:buFont typeface="Quicksand"/>
              <a:buChar char="○"/>
            </a:pPr>
            <a:r>
              <a:rPr lang="en" sz="1950">
                <a:solidFill>
                  <a:srgbClr val="FFFFFF"/>
                </a:solidFill>
                <a:latin typeface="Quicksand"/>
                <a:ea typeface="Quicksand"/>
                <a:cs typeface="Quicksand"/>
                <a:sym typeface="Quicksand"/>
              </a:rPr>
              <a:t>Rank each robot in an alliance via speed, quickness, etc.</a:t>
            </a:r>
            <a:endParaRPr sz="1950">
              <a:solidFill>
                <a:srgbClr val="FFFFFF"/>
              </a:solidFill>
              <a:latin typeface="Quicksand"/>
              <a:ea typeface="Quicksand"/>
              <a:cs typeface="Quicksand"/>
              <a:sym typeface="Quicksan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3" name="Shape 93"/>
        <p:cNvGrpSpPr/>
        <p:nvPr/>
      </p:nvGrpSpPr>
      <p:grpSpPr>
        <a:xfrm>
          <a:off x="0" y="0"/>
          <a:ext cx="0" cy="0"/>
          <a:chOff x="0" y="0"/>
          <a:chExt cx="0" cy="0"/>
        </a:xfrm>
      </p:grpSpPr>
      <p:sp>
        <p:nvSpPr>
          <p:cNvPr id="94" name="Google Shape;94;p18"/>
          <p:cNvSpPr txBox="1"/>
          <p:nvPr/>
        </p:nvSpPr>
        <p:spPr>
          <a:xfrm>
            <a:off x="601500" y="2004300"/>
            <a:ext cx="7941000" cy="113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400">
                <a:solidFill>
                  <a:srgbClr val="FFFFFF"/>
                </a:solidFill>
                <a:latin typeface="Quicksand"/>
                <a:ea typeface="Quicksand"/>
                <a:cs typeface="Quicksand"/>
                <a:sym typeface="Quicksand"/>
              </a:rPr>
              <a:t>Picklist Formation</a:t>
            </a:r>
            <a:endParaRPr sz="6400">
              <a:solidFill>
                <a:srgbClr val="FFFFFF"/>
              </a:solidFill>
              <a:latin typeface="Quicksand"/>
              <a:ea typeface="Quicksand"/>
              <a:cs typeface="Quicksand"/>
              <a:sym typeface="Quicksand"/>
            </a:endParaRPr>
          </a:p>
          <a:p>
            <a:pPr indent="0" lvl="0" marL="0" rtl="0" algn="ctr">
              <a:spcBef>
                <a:spcPts val="0"/>
              </a:spcBef>
              <a:spcAft>
                <a:spcPts val="0"/>
              </a:spcAft>
              <a:buNone/>
            </a:pPr>
            <a:r>
              <a:t/>
            </a:r>
            <a:endParaRPr sz="3600">
              <a:solidFill>
                <a:srgbClr val="FFFFFF"/>
              </a:solidFill>
              <a:latin typeface="Quicksand"/>
              <a:ea typeface="Quicksand"/>
              <a:cs typeface="Quicksand"/>
              <a:sym typeface="Quicksan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8" name="Shape 98"/>
        <p:cNvGrpSpPr/>
        <p:nvPr/>
      </p:nvGrpSpPr>
      <p:grpSpPr>
        <a:xfrm>
          <a:off x="0" y="0"/>
          <a:ext cx="0" cy="0"/>
          <a:chOff x="0" y="0"/>
          <a:chExt cx="0" cy="0"/>
        </a:xfrm>
      </p:grpSpPr>
      <p:sp>
        <p:nvSpPr>
          <p:cNvPr id="99" name="Google Shape;99;p19"/>
          <p:cNvSpPr txBox="1"/>
          <p:nvPr/>
        </p:nvSpPr>
        <p:spPr>
          <a:xfrm>
            <a:off x="2551050" y="408950"/>
            <a:ext cx="40419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Meeting Logistics</a:t>
            </a:r>
            <a:endParaRPr sz="3600">
              <a:solidFill>
                <a:srgbClr val="FFFFFF"/>
              </a:solidFill>
              <a:latin typeface="Quicksand"/>
              <a:ea typeface="Quicksand"/>
              <a:cs typeface="Quicksand"/>
              <a:sym typeface="Quicksand"/>
            </a:endParaRPr>
          </a:p>
        </p:txBody>
      </p:sp>
      <p:sp>
        <p:nvSpPr>
          <p:cNvPr id="100" name="Google Shape;100;p19"/>
          <p:cNvSpPr txBox="1"/>
          <p:nvPr/>
        </p:nvSpPr>
        <p:spPr>
          <a:xfrm>
            <a:off x="904950" y="1131400"/>
            <a:ext cx="7334100" cy="34437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Who participates?</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More people → More input → Less productive</a:t>
            </a:r>
            <a:endParaRPr sz="2000">
              <a:solidFill>
                <a:srgbClr val="FFFFFF"/>
              </a:solidFill>
              <a:latin typeface="Quicksand"/>
              <a:ea typeface="Quicksand"/>
              <a:cs typeface="Quicksand"/>
              <a:sym typeface="Quicksand"/>
            </a:endParaRPr>
          </a:p>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Logistics</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Visual Aids</a:t>
            </a:r>
            <a:endParaRPr sz="2000">
              <a:solidFill>
                <a:srgbClr val="FFFFFF"/>
              </a:solidFill>
              <a:latin typeface="Quicksand"/>
              <a:ea typeface="Quicksand"/>
              <a:cs typeface="Quicksand"/>
              <a:sym typeface="Quicksand"/>
            </a:endParaRPr>
          </a:p>
          <a:p>
            <a:pPr indent="-355600" lvl="2" marL="13716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Projector</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Dinner</a:t>
            </a:r>
            <a:endParaRPr sz="2000">
              <a:solidFill>
                <a:srgbClr val="FFFFFF"/>
              </a:solidFill>
              <a:latin typeface="Quicksand"/>
              <a:ea typeface="Quicksand"/>
              <a:cs typeface="Quicksand"/>
              <a:sym typeface="Quicksand"/>
            </a:endParaRPr>
          </a:p>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What position are you in?</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Seeding</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Predictions</a:t>
            </a:r>
            <a:endParaRPr sz="2000">
              <a:solidFill>
                <a:srgbClr val="FFFFFF"/>
              </a:solidFill>
              <a:latin typeface="Quicksand"/>
              <a:ea typeface="Quicksand"/>
              <a:cs typeface="Quicksand"/>
              <a:sym typeface="Quicksan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4" name="Shape 104"/>
        <p:cNvGrpSpPr/>
        <p:nvPr/>
      </p:nvGrpSpPr>
      <p:grpSpPr>
        <a:xfrm>
          <a:off x="0" y="0"/>
          <a:ext cx="0" cy="0"/>
          <a:chOff x="0" y="0"/>
          <a:chExt cx="0" cy="0"/>
        </a:xfrm>
      </p:grpSpPr>
      <p:sp>
        <p:nvSpPr>
          <p:cNvPr id="105" name="Google Shape;105;p20"/>
          <p:cNvSpPr txBox="1"/>
          <p:nvPr/>
        </p:nvSpPr>
        <p:spPr>
          <a:xfrm>
            <a:off x="919800" y="983675"/>
            <a:ext cx="73044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D966"/>
                </a:solidFill>
                <a:latin typeface="Quicksand"/>
                <a:ea typeface="Quicksand"/>
                <a:cs typeface="Quicksand"/>
                <a:sym typeface="Quicksand"/>
              </a:rPr>
              <a:t>Golden Rule No. 3:</a:t>
            </a:r>
            <a:endParaRPr sz="3600">
              <a:solidFill>
                <a:srgbClr val="FFD966"/>
              </a:solidFill>
              <a:latin typeface="Quicksand"/>
              <a:ea typeface="Quicksand"/>
              <a:cs typeface="Quicksand"/>
              <a:sym typeface="Quicksand"/>
            </a:endParaRPr>
          </a:p>
          <a:p>
            <a:pPr indent="0" lvl="0" marL="0" rtl="0" algn="ctr">
              <a:spcBef>
                <a:spcPts val="0"/>
              </a:spcBef>
              <a:spcAft>
                <a:spcPts val="0"/>
              </a:spcAft>
              <a:buNone/>
            </a:pPr>
            <a:r>
              <a:rPr lang="en" sz="3600">
                <a:solidFill>
                  <a:schemeClr val="lt1"/>
                </a:solidFill>
                <a:latin typeface="Quicksand"/>
                <a:ea typeface="Quicksand"/>
                <a:cs typeface="Quicksand"/>
                <a:sym typeface="Quicksand"/>
              </a:rPr>
              <a:t>If your team is 12th seed or above, it’s essential that you create a picklist</a:t>
            </a:r>
            <a:r>
              <a:rPr lang="en" sz="3600">
                <a:solidFill>
                  <a:schemeClr val="lt1"/>
                </a:solidFill>
                <a:latin typeface="Quicksand"/>
                <a:ea typeface="Quicksand"/>
                <a:cs typeface="Quicksand"/>
                <a:sym typeface="Quicksand"/>
              </a:rPr>
              <a:t>. Even if not, a picklist is a helpful tool to have. </a:t>
            </a:r>
            <a:endParaRPr sz="3600">
              <a:solidFill>
                <a:schemeClr val="lt1"/>
              </a:solidFill>
              <a:latin typeface="Quicksand"/>
              <a:ea typeface="Quicksand"/>
              <a:cs typeface="Quicksand"/>
              <a:sym typeface="Quicksan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9" name="Shape 109"/>
        <p:cNvGrpSpPr/>
        <p:nvPr/>
      </p:nvGrpSpPr>
      <p:grpSpPr>
        <a:xfrm>
          <a:off x="0" y="0"/>
          <a:ext cx="0" cy="0"/>
          <a:chOff x="0" y="0"/>
          <a:chExt cx="0" cy="0"/>
        </a:xfrm>
      </p:grpSpPr>
      <p:sp>
        <p:nvSpPr>
          <p:cNvPr id="110" name="Google Shape;110;p21"/>
          <p:cNvSpPr txBox="1"/>
          <p:nvPr/>
        </p:nvSpPr>
        <p:spPr>
          <a:xfrm>
            <a:off x="2265600" y="394150"/>
            <a:ext cx="46128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Identify Your Goals</a:t>
            </a:r>
            <a:endParaRPr sz="3600">
              <a:solidFill>
                <a:srgbClr val="FFFFFF"/>
              </a:solidFill>
              <a:latin typeface="Quicksand"/>
              <a:ea typeface="Quicksand"/>
              <a:cs typeface="Quicksand"/>
              <a:sym typeface="Quicksand"/>
            </a:endParaRPr>
          </a:p>
        </p:txBody>
      </p:sp>
      <p:sp>
        <p:nvSpPr>
          <p:cNvPr id="111" name="Google Shape;111;p21"/>
          <p:cNvSpPr txBox="1"/>
          <p:nvPr/>
        </p:nvSpPr>
        <p:spPr>
          <a:xfrm>
            <a:off x="626650" y="1235000"/>
            <a:ext cx="8025900" cy="4716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00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What are your criteria?</a:t>
            </a:r>
            <a:endParaRPr sz="1800">
              <a:solidFill>
                <a:srgbClr val="FFFFFF"/>
              </a:solidFill>
              <a:latin typeface="Quicksand"/>
              <a:ea typeface="Quicksand"/>
              <a:cs typeface="Quicksand"/>
              <a:sym typeface="Quicksand"/>
            </a:endParaRPr>
          </a:p>
          <a:p>
            <a:pPr indent="-342900" lvl="1" marL="914400" marR="0" rtl="0" algn="l">
              <a:lnSpc>
                <a:spcPct val="100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Valued attributes/data points</a:t>
            </a:r>
            <a:endParaRPr sz="1800">
              <a:solidFill>
                <a:srgbClr val="FFFFFF"/>
              </a:solidFill>
              <a:latin typeface="Quicksand"/>
              <a:ea typeface="Quicksand"/>
              <a:cs typeface="Quicksand"/>
              <a:sym typeface="Quicksand"/>
            </a:endParaRPr>
          </a:p>
          <a:p>
            <a:pPr indent="-342900" lvl="1" marL="914400" marR="0" rtl="0" algn="l">
              <a:lnSpc>
                <a:spcPct val="100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First vs. Second pick</a:t>
            </a:r>
            <a:endParaRPr sz="1800">
              <a:solidFill>
                <a:srgbClr val="FFFFFF"/>
              </a:solidFill>
              <a:latin typeface="Quicksand"/>
              <a:ea typeface="Quicksand"/>
              <a:cs typeface="Quicksand"/>
              <a:sym typeface="Quicksand"/>
            </a:endParaRPr>
          </a:p>
          <a:p>
            <a:pPr indent="-342900" lvl="1" marL="914400" marR="0" rtl="0" algn="l">
              <a:lnSpc>
                <a:spcPct val="100000"/>
              </a:lnSpc>
              <a:spcBef>
                <a:spcPts val="0"/>
              </a:spcBef>
              <a:spcAft>
                <a:spcPts val="0"/>
              </a:spcAft>
              <a:buClr>
                <a:schemeClr val="lt1"/>
              </a:buClr>
              <a:buSzPts val="1800"/>
              <a:buFont typeface="Quicksand"/>
              <a:buChar char="○"/>
            </a:pPr>
            <a:r>
              <a:rPr lang="en" sz="1800">
                <a:solidFill>
                  <a:schemeClr val="lt1"/>
                </a:solidFill>
                <a:latin typeface="Quicksand"/>
                <a:ea typeface="Quicksand"/>
                <a:cs typeface="Quicksand"/>
                <a:sym typeface="Quicksand"/>
              </a:rPr>
              <a:t>DNPs</a:t>
            </a:r>
            <a:endParaRPr sz="1800">
              <a:solidFill>
                <a:srgbClr val="FFFFFF"/>
              </a:solidFill>
              <a:latin typeface="Quicksand"/>
              <a:ea typeface="Quicksand"/>
              <a:cs typeface="Quicksand"/>
              <a:sym typeface="Quicksand"/>
            </a:endParaRPr>
          </a:p>
          <a:p>
            <a:pPr indent="-342900" lvl="0" marL="457200" marR="0" rtl="0" algn="l">
              <a:lnSpc>
                <a:spcPct val="100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List length - 24 for regionals, 32 for champs</a:t>
            </a:r>
            <a:endParaRPr sz="1800">
              <a:solidFill>
                <a:srgbClr val="FFFFFF"/>
              </a:solidFill>
              <a:latin typeface="Quicksand"/>
              <a:ea typeface="Quicksand"/>
              <a:cs typeface="Quicksand"/>
              <a:sym typeface="Quicksand"/>
            </a:endParaRPr>
          </a:p>
          <a:p>
            <a:pPr indent="-342900" lvl="0" marL="457200" marR="0" rtl="0" algn="l">
              <a:lnSpc>
                <a:spcPct val="100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Meeting length</a:t>
            </a:r>
            <a:endParaRPr sz="1800">
              <a:solidFill>
                <a:srgbClr val="FFFFFF"/>
              </a:solidFill>
              <a:latin typeface="Quicksand"/>
              <a:ea typeface="Quicksand"/>
              <a:cs typeface="Quicksand"/>
              <a:sym typeface="Quicksand"/>
            </a:endParaRPr>
          </a:p>
          <a:p>
            <a:pPr indent="-342900" lvl="0" marL="457200" marR="0" rtl="0" algn="l">
              <a:lnSpc>
                <a:spcPct val="100000"/>
              </a:lnSpc>
              <a:spcBef>
                <a:spcPts val="0"/>
              </a:spcBef>
              <a:spcAft>
                <a:spcPts val="0"/>
              </a:spcAft>
              <a:buClr>
                <a:srgbClr val="FFFFFF"/>
              </a:buClr>
              <a:buSzPts val="1800"/>
              <a:buFont typeface="Quicksand"/>
              <a:buChar char="●"/>
            </a:pPr>
            <a:r>
              <a:rPr lang="en" sz="1800">
                <a:solidFill>
                  <a:srgbClr val="FFFFFF"/>
                </a:solidFill>
                <a:latin typeface="Quicksand"/>
                <a:ea typeface="Quicksand"/>
                <a:cs typeface="Quicksand"/>
                <a:sym typeface="Quicksand"/>
              </a:rPr>
              <a:t>Predict alliances if you’re seeded high</a:t>
            </a:r>
            <a:endParaRPr sz="1800">
              <a:solidFill>
                <a:srgbClr val="FFFFFF"/>
              </a:solidFill>
              <a:latin typeface="Quicksand"/>
              <a:ea typeface="Quicksand"/>
              <a:cs typeface="Quicksand"/>
              <a:sym typeface="Quicksand"/>
            </a:endParaRPr>
          </a:p>
        </p:txBody>
      </p:sp>
      <p:pic>
        <p:nvPicPr>
          <p:cNvPr id="112" name="Google Shape;112;p21"/>
          <p:cNvPicPr preferRelativeResize="0"/>
          <p:nvPr/>
        </p:nvPicPr>
        <p:blipFill>
          <a:blip r:embed="rId4">
            <a:alphaModFix/>
          </a:blip>
          <a:stretch>
            <a:fillRect/>
          </a:stretch>
        </p:blipFill>
        <p:spPr>
          <a:xfrm>
            <a:off x="811375" y="3565114"/>
            <a:ext cx="7364574" cy="686661"/>
          </a:xfrm>
          <a:prstGeom prst="rect">
            <a:avLst/>
          </a:prstGeom>
          <a:noFill/>
          <a:ln>
            <a:noFill/>
          </a:ln>
        </p:spPr>
      </p:pic>
      <p:pic>
        <p:nvPicPr>
          <p:cNvPr id="113" name="Google Shape;113;p21"/>
          <p:cNvPicPr preferRelativeResize="0"/>
          <p:nvPr/>
        </p:nvPicPr>
        <p:blipFill>
          <a:blip r:embed="rId5">
            <a:alphaModFix/>
          </a:blip>
          <a:stretch>
            <a:fillRect/>
          </a:stretch>
        </p:blipFill>
        <p:spPr>
          <a:xfrm>
            <a:off x="4917900" y="1344475"/>
            <a:ext cx="3764651" cy="5462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7" name="Shape 117"/>
        <p:cNvGrpSpPr/>
        <p:nvPr/>
      </p:nvGrpSpPr>
      <p:grpSpPr>
        <a:xfrm>
          <a:off x="0" y="0"/>
          <a:ext cx="0" cy="0"/>
          <a:chOff x="0" y="0"/>
          <a:chExt cx="0" cy="0"/>
        </a:xfrm>
      </p:grpSpPr>
      <p:sp>
        <p:nvSpPr>
          <p:cNvPr id="118" name="Google Shape;118;p22"/>
          <p:cNvSpPr txBox="1"/>
          <p:nvPr/>
        </p:nvSpPr>
        <p:spPr>
          <a:xfrm>
            <a:off x="1399050" y="401000"/>
            <a:ext cx="63459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Creating an Initial Picklist</a:t>
            </a:r>
            <a:endParaRPr sz="3600">
              <a:solidFill>
                <a:srgbClr val="FFFFFF"/>
              </a:solidFill>
              <a:latin typeface="Quicksand"/>
              <a:ea typeface="Quicksand"/>
              <a:cs typeface="Quicksand"/>
              <a:sym typeface="Quicksand"/>
            </a:endParaRPr>
          </a:p>
        </p:txBody>
      </p:sp>
      <p:sp>
        <p:nvSpPr>
          <p:cNvPr id="119" name="Google Shape;119;p22"/>
          <p:cNvSpPr txBox="1"/>
          <p:nvPr/>
        </p:nvSpPr>
        <p:spPr>
          <a:xfrm>
            <a:off x="4567900" y="1021550"/>
            <a:ext cx="4041900" cy="36360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Meeting with known alliance partner</a:t>
            </a:r>
            <a:endParaRPr sz="1600">
              <a:solidFill>
                <a:schemeClr val="lt1"/>
              </a:solidFill>
              <a:latin typeface="Quicksand"/>
              <a:ea typeface="Quicksand"/>
              <a:cs typeface="Quicksand"/>
              <a:sym typeface="Quicksand"/>
            </a:endParaRPr>
          </a:p>
          <a:p>
            <a:pPr indent="-330200" lvl="0" marL="4572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Grind through the data</a:t>
            </a:r>
            <a:endParaRPr sz="1600">
              <a:solidFill>
                <a:schemeClr val="lt1"/>
              </a:solidFill>
              <a:latin typeface="Quicksand"/>
              <a:ea typeface="Quicksand"/>
              <a:cs typeface="Quicksand"/>
              <a:sym typeface="Quicksand"/>
            </a:endParaRPr>
          </a:p>
          <a:p>
            <a:pPr indent="-330200" lvl="1" marL="9144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Scouting data</a:t>
            </a:r>
            <a:endParaRPr sz="1600">
              <a:solidFill>
                <a:schemeClr val="lt1"/>
              </a:solidFill>
              <a:latin typeface="Quicksand"/>
              <a:ea typeface="Quicksand"/>
              <a:cs typeface="Quicksand"/>
              <a:sym typeface="Quicksand"/>
            </a:endParaRPr>
          </a:p>
          <a:p>
            <a:pPr indent="-330200" lvl="1" marL="9144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Match videos</a:t>
            </a:r>
            <a:endParaRPr sz="1600">
              <a:solidFill>
                <a:schemeClr val="lt1"/>
              </a:solidFill>
              <a:latin typeface="Quicksand"/>
              <a:ea typeface="Quicksand"/>
              <a:cs typeface="Quicksand"/>
              <a:sym typeface="Quicksand"/>
            </a:endParaRPr>
          </a:p>
          <a:p>
            <a:pPr indent="-330200" lvl="1" marL="9144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Graphs/trends</a:t>
            </a:r>
            <a:endParaRPr sz="1600">
              <a:solidFill>
                <a:schemeClr val="lt1"/>
              </a:solidFill>
              <a:latin typeface="Quicksand"/>
              <a:ea typeface="Quicksand"/>
              <a:cs typeface="Quicksand"/>
              <a:sym typeface="Quicksand"/>
            </a:endParaRPr>
          </a:p>
          <a:p>
            <a:pPr indent="-330200" lvl="1" marL="9144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Anecdotes</a:t>
            </a:r>
            <a:endParaRPr sz="1600">
              <a:solidFill>
                <a:schemeClr val="lt1"/>
              </a:solidFill>
              <a:latin typeface="Quicksand"/>
              <a:ea typeface="Quicksand"/>
              <a:cs typeface="Quicksand"/>
              <a:sym typeface="Quicksand"/>
            </a:endParaRPr>
          </a:p>
          <a:p>
            <a:pPr indent="-330200" lvl="1" marL="9144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Observations</a:t>
            </a:r>
            <a:endParaRPr sz="1600">
              <a:solidFill>
                <a:schemeClr val="lt1"/>
              </a:solidFill>
              <a:latin typeface="Quicksand"/>
              <a:ea typeface="Quicksand"/>
              <a:cs typeface="Quicksand"/>
              <a:sym typeface="Quicksand"/>
            </a:endParaRPr>
          </a:p>
          <a:p>
            <a:pPr indent="-330200" lvl="0" marL="4572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Discuss, Debate, Decide!</a:t>
            </a:r>
            <a:endParaRPr sz="1600">
              <a:solidFill>
                <a:schemeClr val="lt1"/>
              </a:solidFill>
              <a:latin typeface="Quicksand"/>
              <a:ea typeface="Quicksand"/>
              <a:cs typeface="Quicksand"/>
              <a:sym typeface="Quicksand"/>
            </a:endParaRPr>
          </a:p>
          <a:p>
            <a:pPr indent="-330200" lvl="1" marL="9144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Pairwise rankings</a:t>
            </a:r>
            <a:endParaRPr sz="1600">
              <a:solidFill>
                <a:schemeClr val="lt1"/>
              </a:solidFill>
              <a:latin typeface="Quicksand"/>
              <a:ea typeface="Quicksand"/>
              <a:cs typeface="Quicksand"/>
              <a:sym typeface="Quicksand"/>
            </a:endParaRPr>
          </a:p>
          <a:p>
            <a:pPr indent="-330200" lvl="1" marL="9144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Pros and cons</a:t>
            </a:r>
            <a:endParaRPr sz="1600">
              <a:solidFill>
                <a:schemeClr val="lt1"/>
              </a:solidFill>
              <a:latin typeface="Quicksand"/>
              <a:ea typeface="Quicksand"/>
              <a:cs typeface="Quicksand"/>
              <a:sym typeface="Quicksand"/>
            </a:endParaRPr>
          </a:p>
          <a:p>
            <a:pPr indent="-330200" lvl="1" marL="9144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Play devil’s advocate</a:t>
            </a:r>
            <a:endParaRPr sz="1600">
              <a:solidFill>
                <a:schemeClr val="lt1"/>
              </a:solidFill>
              <a:latin typeface="Quicksand"/>
              <a:ea typeface="Quicksand"/>
              <a:cs typeface="Quicksand"/>
              <a:sym typeface="Quicksand"/>
            </a:endParaRPr>
          </a:p>
          <a:p>
            <a:pPr indent="-330200" lvl="1" marL="9144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Group consensus</a:t>
            </a:r>
            <a:endParaRPr sz="1600">
              <a:solidFill>
                <a:schemeClr val="lt1"/>
              </a:solidFill>
              <a:latin typeface="Quicksand"/>
              <a:ea typeface="Quicksand"/>
              <a:cs typeface="Quicksand"/>
              <a:sym typeface="Quicksand"/>
            </a:endParaRPr>
          </a:p>
          <a:p>
            <a:pPr indent="-330200" lvl="0" marL="457200" rtl="0" algn="l">
              <a:spcBef>
                <a:spcPts val="0"/>
              </a:spcBef>
              <a:spcAft>
                <a:spcPts val="0"/>
              </a:spcAft>
              <a:buClr>
                <a:schemeClr val="lt1"/>
              </a:buClr>
              <a:buSzPts val="1600"/>
              <a:buFont typeface="Quicksand"/>
              <a:buChar char="●"/>
            </a:pPr>
            <a:r>
              <a:rPr lang="en" sz="1600">
                <a:solidFill>
                  <a:schemeClr val="lt1"/>
                </a:solidFill>
                <a:latin typeface="Quicksand"/>
                <a:ea typeface="Quicksand"/>
                <a:cs typeface="Quicksand"/>
                <a:sym typeface="Quicksand"/>
              </a:rPr>
              <a:t>Maintain productivity</a:t>
            </a:r>
            <a:endParaRPr sz="1600">
              <a:solidFill>
                <a:srgbClr val="FFFFFF"/>
              </a:solidFill>
              <a:latin typeface="Quicksand"/>
              <a:ea typeface="Quicksand"/>
              <a:cs typeface="Quicksand"/>
              <a:sym typeface="Quicksand"/>
            </a:endParaRPr>
          </a:p>
        </p:txBody>
      </p:sp>
      <p:pic>
        <p:nvPicPr>
          <p:cNvPr id="120" name="Google Shape;120;p22"/>
          <p:cNvPicPr preferRelativeResize="0"/>
          <p:nvPr/>
        </p:nvPicPr>
        <p:blipFill rotWithShape="1">
          <a:blip r:embed="rId4">
            <a:alphaModFix/>
          </a:blip>
          <a:srcRect b="0" l="951" r="951" t="0"/>
          <a:stretch/>
        </p:blipFill>
        <p:spPr>
          <a:xfrm>
            <a:off x="407225" y="1235000"/>
            <a:ext cx="3894248" cy="342267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4" name="Shape 124"/>
        <p:cNvGrpSpPr/>
        <p:nvPr/>
      </p:nvGrpSpPr>
      <p:grpSpPr>
        <a:xfrm>
          <a:off x="0" y="0"/>
          <a:ext cx="0" cy="0"/>
          <a:chOff x="0" y="0"/>
          <a:chExt cx="0" cy="0"/>
        </a:xfrm>
      </p:grpSpPr>
      <p:sp>
        <p:nvSpPr>
          <p:cNvPr id="125" name="Google Shape;125;p23"/>
          <p:cNvSpPr txBox="1"/>
          <p:nvPr/>
        </p:nvSpPr>
        <p:spPr>
          <a:xfrm>
            <a:off x="601500" y="2004300"/>
            <a:ext cx="7941000" cy="113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400">
                <a:solidFill>
                  <a:srgbClr val="FFFFFF"/>
                </a:solidFill>
                <a:latin typeface="Quicksand"/>
                <a:ea typeface="Quicksand"/>
                <a:cs typeface="Quicksand"/>
                <a:sym typeface="Quicksand"/>
              </a:rPr>
              <a:t>Draft Execution</a:t>
            </a:r>
            <a:endParaRPr sz="6400">
              <a:solidFill>
                <a:srgbClr val="FFFFFF"/>
              </a:solidFill>
              <a:latin typeface="Quicksand"/>
              <a:ea typeface="Quicksand"/>
              <a:cs typeface="Quicksand"/>
              <a:sym typeface="Quicksand"/>
            </a:endParaRPr>
          </a:p>
          <a:p>
            <a:pPr indent="0" lvl="0" marL="0" rtl="0" algn="ctr">
              <a:spcBef>
                <a:spcPts val="0"/>
              </a:spcBef>
              <a:spcAft>
                <a:spcPts val="0"/>
              </a:spcAft>
              <a:buNone/>
            </a:pPr>
            <a:r>
              <a:t/>
            </a:r>
            <a:endParaRPr sz="3600">
              <a:solidFill>
                <a:srgbClr val="FFFFFF"/>
              </a:solidFill>
              <a:latin typeface="Quicksand"/>
              <a:ea typeface="Quicksand"/>
              <a:cs typeface="Quicksand"/>
              <a:sym typeface="Quicksan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9" name="Shape 129"/>
        <p:cNvGrpSpPr/>
        <p:nvPr/>
      </p:nvGrpSpPr>
      <p:grpSpPr>
        <a:xfrm>
          <a:off x="0" y="0"/>
          <a:ext cx="0" cy="0"/>
          <a:chOff x="0" y="0"/>
          <a:chExt cx="0" cy="0"/>
        </a:xfrm>
      </p:grpSpPr>
      <p:sp>
        <p:nvSpPr>
          <p:cNvPr id="130" name="Google Shape;130;p24"/>
          <p:cNvSpPr txBox="1"/>
          <p:nvPr/>
        </p:nvSpPr>
        <p:spPr>
          <a:xfrm>
            <a:off x="2551050" y="408950"/>
            <a:ext cx="40419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Draft Day Prep</a:t>
            </a:r>
            <a:endParaRPr sz="3600">
              <a:solidFill>
                <a:srgbClr val="FFFFFF"/>
              </a:solidFill>
              <a:latin typeface="Quicksand"/>
              <a:ea typeface="Quicksand"/>
              <a:cs typeface="Quicksand"/>
              <a:sym typeface="Quicksand"/>
            </a:endParaRPr>
          </a:p>
        </p:txBody>
      </p:sp>
      <p:sp>
        <p:nvSpPr>
          <p:cNvPr id="131" name="Google Shape;131;p24"/>
          <p:cNvSpPr txBox="1"/>
          <p:nvPr/>
        </p:nvSpPr>
        <p:spPr>
          <a:xfrm>
            <a:off x="904950" y="1131400"/>
            <a:ext cx="7334100" cy="34437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Reevaluate your list as you watch matches</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Make pairwise comparisons of teams in the same match</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Watch for large improvements or problems</a:t>
            </a:r>
            <a:endParaRPr sz="2000">
              <a:solidFill>
                <a:srgbClr val="FFFFFF"/>
              </a:solidFill>
              <a:latin typeface="Quicksand"/>
              <a:ea typeface="Quicksand"/>
              <a:cs typeface="Quicksand"/>
              <a:sym typeface="Quicksand"/>
            </a:endParaRPr>
          </a:p>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If you’re in top 4, prepare to talk to prospective alliance partners about willingness to join</a:t>
            </a:r>
            <a:endParaRPr sz="2000">
              <a:solidFill>
                <a:srgbClr val="FFFFFF"/>
              </a:solidFill>
              <a:latin typeface="Quicksand"/>
              <a:ea typeface="Quicksand"/>
              <a:cs typeface="Quicksand"/>
              <a:sym typeface="Quicksand"/>
            </a:endParaRPr>
          </a:p>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If you’re going to be in the top 2 alliances, be ready to compare lists before the draft occurs</a:t>
            </a:r>
            <a:endParaRPr sz="2000">
              <a:solidFill>
                <a:srgbClr val="FFFFFF"/>
              </a:solidFill>
              <a:latin typeface="Quicksand"/>
              <a:ea typeface="Quicksand"/>
              <a:cs typeface="Quicksand"/>
              <a:sym typeface="Quicksan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5" name="Shape 135"/>
        <p:cNvGrpSpPr/>
        <p:nvPr/>
      </p:nvGrpSpPr>
      <p:grpSpPr>
        <a:xfrm>
          <a:off x="0" y="0"/>
          <a:ext cx="0" cy="0"/>
          <a:chOff x="0" y="0"/>
          <a:chExt cx="0" cy="0"/>
        </a:xfrm>
      </p:grpSpPr>
      <p:sp>
        <p:nvSpPr>
          <p:cNvPr id="136" name="Google Shape;136;p25"/>
          <p:cNvSpPr txBox="1"/>
          <p:nvPr/>
        </p:nvSpPr>
        <p:spPr>
          <a:xfrm>
            <a:off x="2551050" y="408950"/>
            <a:ext cx="40419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During the Draft</a:t>
            </a:r>
            <a:endParaRPr sz="3600">
              <a:solidFill>
                <a:srgbClr val="FFFFFF"/>
              </a:solidFill>
              <a:latin typeface="Quicksand"/>
              <a:ea typeface="Quicksand"/>
              <a:cs typeface="Quicksand"/>
              <a:sym typeface="Quicksand"/>
            </a:endParaRPr>
          </a:p>
        </p:txBody>
      </p:sp>
      <p:sp>
        <p:nvSpPr>
          <p:cNvPr id="137" name="Google Shape;137;p25"/>
          <p:cNvSpPr txBox="1"/>
          <p:nvPr/>
        </p:nvSpPr>
        <p:spPr>
          <a:xfrm>
            <a:off x="904950" y="1131400"/>
            <a:ext cx="7334100" cy="34437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Go out with a single list in order</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But your team representative needs to watch for texts</a:t>
            </a:r>
            <a:endParaRPr sz="2000">
              <a:solidFill>
                <a:srgbClr val="FFFFFF"/>
              </a:solidFill>
              <a:latin typeface="Quicksand"/>
              <a:ea typeface="Quicksand"/>
              <a:cs typeface="Quicksand"/>
              <a:sym typeface="Quicksand"/>
            </a:endParaRPr>
          </a:p>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Cross off teams as they are chosen</a:t>
            </a:r>
            <a:endParaRPr sz="2000">
              <a:solidFill>
                <a:srgbClr val="FFFFFF"/>
              </a:solidFill>
              <a:latin typeface="Quicksand"/>
              <a:ea typeface="Quicksand"/>
              <a:cs typeface="Quicksand"/>
              <a:sym typeface="Quicksand"/>
            </a:endParaRPr>
          </a:p>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Compare your draft list with your alliance mates</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Discuss your alliance strategy and what’s needed</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Defer to the alliance captain but state any objections to a prospective choice</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Make a case for a hidden gem, but don’t dwell on nuances</a:t>
            </a:r>
            <a:endParaRPr sz="2000">
              <a:solidFill>
                <a:srgbClr val="FFFFFF"/>
              </a:solidFill>
              <a:latin typeface="Quicksand"/>
              <a:ea typeface="Quicksand"/>
              <a:cs typeface="Quicksand"/>
              <a:sym typeface="Quicksand"/>
            </a:endParaRPr>
          </a:p>
          <a:p>
            <a:pPr indent="-355600" lvl="0" marL="457200" rtl="0" algn="l">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Make new friends with your alliance and play hard!</a:t>
            </a:r>
            <a:endParaRPr sz="2000">
              <a:solidFill>
                <a:srgbClr val="FFFFFF"/>
              </a:solidFill>
              <a:latin typeface="Quicksand"/>
              <a:ea typeface="Quicksand"/>
              <a:cs typeface="Quicksand"/>
              <a:sym typeface="Quicksan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1" name="Shape 141"/>
        <p:cNvGrpSpPr/>
        <p:nvPr/>
      </p:nvGrpSpPr>
      <p:grpSpPr>
        <a:xfrm>
          <a:off x="0" y="0"/>
          <a:ext cx="0" cy="0"/>
          <a:chOff x="0" y="0"/>
          <a:chExt cx="0" cy="0"/>
        </a:xfrm>
      </p:grpSpPr>
      <p:sp>
        <p:nvSpPr>
          <p:cNvPr id="142" name="Google Shape;142;p26"/>
          <p:cNvSpPr txBox="1"/>
          <p:nvPr/>
        </p:nvSpPr>
        <p:spPr>
          <a:xfrm>
            <a:off x="919800" y="526475"/>
            <a:ext cx="7304400" cy="47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900">
                <a:solidFill>
                  <a:srgbClr val="FFD966"/>
                </a:solidFill>
                <a:latin typeface="Quicksand"/>
                <a:ea typeface="Quicksand"/>
                <a:cs typeface="Quicksand"/>
                <a:sym typeface="Quicksand"/>
              </a:rPr>
              <a:t>Golden Rule No. 1: </a:t>
            </a:r>
            <a:endParaRPr sz="2900">
              <a:solidFill>
                <a:srgbClr val="FFD966"/>
              </a:solidFill>
              <a:latin typeface="Quicksand"/>
              <a:ea typeface="Quicksand"/>
              <a:cs typeface="Quicksand"/>
              <a:sym typeface="Quicksand"/>
            </a:endParaRPr>
          </a:p>
          <a:p>
            <a:pPr indent="-412750" lvl="0" marL="457200" rtl="0" algn="l">
              <a:spcBef>
                <a:spcPts val="0"/>
              </a:spcBef>
              <a:spcAft>
                <a:spcPts val="0"/>
              </a:spcAft>
              <a:buClr>
                <a:schemeClr val="lt1"/>
              </a:buClr>
              <a:buSzPts val="2900"/>
              <a:buFont typeface="Quicksand"/>
              <a:buChar char="●"/>
            </a:pPr>
            <a:r>
              <a:rPr lang="en" sz="2900">
                <a:solidFill>
                  <a:schemeClr val="lt1"/>
                </a:solidFill>
                <a:latin typeface="Quicksand"/>
                <a:ea typeface="Quicksand"/>
                <a:cs typeface="Quicksand"/>
                <a:sym typeface="Quicksand"/>
              </a:rPr>
              <a:t>Robots win matches, scouting wins competitions</a:t>
            </a:r>
            <a:endParaRPr sz="2900">
              <a:solidFill>
                <a:schemeClr val="lt1"/>
              </a:solidFill>
              <a:latin typeface="Quicksand"/>
              <a:ea typeface="Quicksand"/>
              <a:cs typeface="Quicksand"/>
              <a:sym typeface="Quicksand"/>
            </a:endParaRPr>
          </a:p>
          <a:p>
            <a:pPr indent="0" lvl="0" marL="0" rtl="0" algn="l">
              <a:spcBef>
                <a:spcPts val="0"/>
              </a:spcBef>
              <a:spcAft>
                <a:spcPts val="0"/>
              </a:spcAft>
              <a:buNone/>
            </a:pPr>
            <a:r>
              <a:rPr lang="en" sz="2900">
                <a:solidFill>
                  <a:srgbClr val="FFD966"/>
                </a:solidFill>
                <a:latin typeface="Quicksand"/>
                <a:ea typeface="Quicksand"/>
                <a:cs typeface="Quicksand"/>
                <a:sym typeface="Quicksand"/>
              </a:rPr>
              <a:t>Golden Rule No. 2: </a:t>
            </a:r>
            <a:endParaRPr sz="2900">
              <a:solidFill>
                <a:srgbClr val="FFD966"/>
              </a:solidFill>
              <a:latin typeface="Quicksand"/>
              <a:ea typeface="Quicksand"/>
              <a:cs typeface="Quicksand"/>
              <a:sym typeface="Quicksand"/>
            </a:endParaRPr>
          </a:p>
          <a:p>
            <a:pPr indent="-412750" lvl="0" marL="457200" rtl="0" algn="l">
              <a:spcBef>
                <a:spcPts val="0"/>
              </a:spcBef>
              <a:spcAft>
                <a:spcPts val="0"/>
              </a:spcAft>
              <a:buClr>
                <a:schemeClr val="lt1"/>
              </a:buClr>
              <a:buSzPts val="2900"/>
              <a:buFont typeface="Quicksand"/>
              <a:buChar char="●"/>
            </a:pPr>
            <a:r>
              <a:rPr lang="en" sz="2900">
                <a:solidFill>
                  <a:schemeClr val="lt1"/>
                </a:solidFill>
                <a:latin typeface="Quicksand"/>
                <a:ea typeface="Quicksand"/>
                <a:cs typeface="Quicksand"/>
                <a:sym typeface="Quicksand"/>
              </a:rPr>
              <a:t>Delegate strategy roles for maximum insights</a:t>
            </a:r>
            <a:endParaRPr sz="2900">
              <a:solidFill>
                <a:schemeClr val="lt1"/>
              </a:solidFill>
              <a:latin typeface="Quicksand"/>
              <a:ea typeface="Quicksand"/>
              <a:cs typeface="Quicksand"/>
              <a:sym typeface="Quicksand"/>
            </a:endParaRPr>
          </a:p>
          <a:p>
            <a:pPr indent="0" lvl="0" marL="0" rtl="0" algn="l">
              <a:spcBef>
                <a:spcPts val="0"/>
              </a:spcBef>
              <a:spcAft>
                <a:spcPts val="0"/>
              </a:spcAft>
              <a:buNone/>
            </a:pPr>
            <a:r>
              <a:rPr lang="en" sz="2900">
                <a:solidFill>
                  <a:srgbClr val="FFD966"/>
                </a:solidFill>
                <a:latin typeface="Quicksand"/>
                <a:ea typeface="Quicksand"/>
                <a:cs typeface="Quicksand"/>
                <a:sym typeface="Quicksand"/>
              </a:rPr>
              <a:t>Golden Rule No. 3: </a:t>
            </a:r>
            <a:endParaRPr sz="2900">
              <a:solidFill>
                <a:srgbClr val="FFD966"/>
              </a:solidFill>
              <a:latin typeface="Quicksand"/>
              <a:ea typeface="Quicksand"/>
              <a:cs typeface="Quicksand"/>
              <a:sym typeface="Quicksand"/>
            </a:endParaRPr>
          </a:p>
          <a:p>
            <a:pPr indent="-412750" lvl="0" marL="457200" rtl="0" algn="l">
              <a:spcBef>
                <a:spcPts val="0"/>
              </a:spcBef>
              <a:spcAft>
                <a:spcPts val="0"/>
              </a:spcAft>
              <a:buClr>
                <a:schemeClr val="lt1"/>
              </a:buClr>
              <a:buSzPts val="2900"/>
              <a:buFont typeface="Quicksand"/>
              <a:buChar char="●"/>
            </a:pPr>
            <a:r>
              <a:rPr lang="en" sz="2900">
                <a:solidFill>
                  <a:schemeClr val="lt1"/>
                </a:solidFill>
                <a:latin typeface="Quicksand"/>
                <a:ea typeface="Quicksand"/>
                <a:cs typeface="Quicksand"/>
                <a:sym typeface="Quicksand"/>
              </a:rPr>
              <a:t>Picklists are essential for deciding which robots are best for you</a:t>
            </a:r>
            <a:endParaRPr sz="2900">
              <a:solidFill>
                <a:schemeClr val="lt1"/>
              </a:solidFill>
              <a:latin typeface="Quicksand"/>
              <a:ea typeface="Quicksand"/>
              <a:cs typeface="Quicksand"/>
              <a:sym typeface="Quicksand"/>
            </a:endParaRPr>
          </a:p>
          <a:p>
            <a:pPr indent="0" lvl="0" marL="0" rtl="0" algn="ctr">
              <a:spcBef>
                <a:spcPts val="0"/>
              </a:spcBef>
              <a:spcAft>
                <a:spcPts val="0"/>
              </a:spcAft>
              <a:buNone/>
            </a:pPr>
            <a:r>
              <a:t/>
            </a:r>
            <a:endParaRPr sz="2900">
              <a:solidFill>
                <a:schemeClr val="lt1"/>
              </a:solidFill>
              <a:latin typeface="Quicksand"/>
              <a:ea typeface="Quicksand"/>
              <a:cs typeface="Quicksand"/>
              <a:sym typeface="Quicksan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blipFill>
          <a:blip r:embed="rId3">
            <a:alphaModFix/>
          </a:blip>
          <a:stretch>
            <a:fillRect/>
          </a:stretch>
        </a:blipFill>
      </p:bgPr>
    </p:bg>
    <p:spTree>
      <p:nvGrpSpPr>
        <p:cNvPr id="40" name="Shape 40"/>
        <p:cNvGrpSpPr/>
        <p:nvPr/>
      </p:nvGrpSpPr>
      <p:grpSpPr>
        <a:xfrm>
          <a:off x="0" y="0"/>
          <a:ext cx="0" cy="0"/>
          <a:chOff x="0" y="0"/>
          <a:chExt cx="0" cy="0"/>
        </a:xfrm>
      </p:grpSpPr>
      <p:sp>
        <p:nvSpPr>
          <p:cNvPr id="41" name="Google Shape;41;p9"/>
          <p:cNvSpPr txBox="1"/>
          <p:nvPr/>
        </p:nvSpPr>
        <p:spPr>
          <a:xfrm>
            <a:off x="965250" y="1964800"/>
            <a:ext cx="6983100" cy="72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3500">
                <a:solidFill>
                  <a:srgbClr val="FFFFFF"/>
                </a:solidFill>
                <a:latin typeface="Quicksand"/>
                <a:ea typeface="Quicksand"/>
                <a:cs typeface="Quicksand"/>
                <a:sym typeface="Quicksand"/>
              </a:rPr>
              <a:t>“Your robot wins matches,  </a:t>
            </a:r>
            <a:endParaRPr sz="3500">
              <a:solidFill>
                <a:srgbClr val="FFFFFF"/>
              </a:solidFill>
              <a:latin typeface="Quicksand"/>
              <a:ea typeface="Quicksand"/>
              <a:cs typeface="Quicksand"/>
              <a:sym typeface="Quicksand"/>
            </a:endParaRPr>
          </a:p>
          <a:p>
            <a:pPr indent="0" lvl="0" marL="0" rtl="0" algn="l">
              <a:spcBef>
                <a:spcPts val="0"/>
              </a:spcBef>
              <a:spcAft>
                <a:spcPts val="0"/>
              </a:spcAft>
              <a:buNone/>
            </a:pPr>
            <a:r>
              <a:rPr lang="en" sz="3500">
                <a:solidFill>
                  <a:srgbClr val="FFFFFF"/>
                </a:solidFill>
                <a:latin typeface="Quicksand"/>
                <a:ea typeface="Quicksand"/>
                <a:cs typeface="Quicksand"/>
                <a:sym typeface="Quicksand"/>
              </a:rPr>
              <a:t>your scouting wins competitions”</a:t>
            </a:r>
            <a:endParaRPr sz="3500">
              <a:solidFill>
                <a:srgbClr val="FFFFFF"/>
              </a:solidFill>
              <a:latin typeface="Quicksand"/>
              <a:ea typeface="Quicksand"/>
              <a:cs typeface="Quicksand"/>
              <a:sym typeface="Quicksan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6" name="Shape 146"/>
        <p:cNvGrpSpPr/>
        <p:nvPr/>
      </p:nvGrpSpPr>
      <p:grpSpPr>
        <a:xfrm>
          <a:off x="0" y="0"/>
          <a:ext cx="0" cy="0"/>
          <a:chOff x="0" y="0"/>
          <a:chExt cx="0" cy="0"/>
        </a:xfrm>
      </p:grpSpPr>
      <p:sp>
        <p:nvSpPr>
          <p:cNvPr id="147" name="Google Shape;147;p27"/>
          <p:cNvSpPr txBox="1"/>
          <p:nvPr/>
        </p:nvSpPr>
        <p:spPr>
          <a:xfrm>
            <a:off x="601500" y="2004300"/>
            <a:ext cx="7941000" cy="1134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6400">
                <a:solidFill>
                  <a:srgbClr val="FFFFFF"/>
                </a:solidFill>
                <a:latin typeface="Quicksand"/>
                <a:ea typeface="Quicksand"/>
                <a:cs typeface="Quicksand"/>
                <a:sym typeface="Quicksand"/>
              </a:rPr>
              <a:t>Example Picklist</a:t>
            </a:r>
            <a:endParaRPr sz="6400">
              <a:solidFill>
                <a:srgbClr val="FFFFFF"/>
              </a:solidFill>
              <a:latin typeface="Quicksand"/>
              <a:ea typeface="Quicksand"/>
              <a:cs typeface="Quicksand"/>
              <a:sym typeface="Quicksand"/>
            </a:endParaRPr>
          </a:p>
          <a:p>
            <a:pPr indent="0" lvl="0" marL="0" rtl="0" algn="ctr">
              <a:spcBef>
                <a:spcPts val="0"/>
              </a:spcBef>
              <a:spcAft>
                <a:spcPts val="0"/>
              </a:spcAft>
              <a:buNone/>
            </a:pPr>
            <a:r>
              <a:t/>
            </a:r>
            <a:endParaRPr sz="3600">
              <a:solidFill>
                <a:srgbClr val="FFFFFF"/>
              </a:solidFill>
              <a:latin typeface="Quicksand"/>
              <a:ea typeface="Quicksand"/>
              <a:cs typeface="Quicksand"/>
              <a:sym typeface="Quicksand"/>
            </a:endParaRPr>
          </a:p>
        </p:txBody>
      </p:sp>
      <p:sp>
        <p:nvSpPr>
          <p:cNvPr id="148" name="Google Shape;148;p27">
            <a:hlinkClick r:id="rId4"/>
          </p:cNvPr>
          <p:cNvSpPr txBox="1"/>
          <p:nvPr/>
        </p:nvSpPr>
        <p:spPr>
          <a:xfrm>
            <a:off x="8014250" y="4291975"/>
            <a:ext cx="834000" cy="69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2" name="Shape 152"/>
        <p:cNvGrpSpPr/>
        <p:nvPr/>
      </p:nvGrpSpPr>
      <p:grpSpPr>
        <a:xfrm>
          <a:off x="0" y="0"/>
          <a:ext cx="0" cy="0"/>
          <a:chOff x="0" y="0"/>
          <a:chExt cx="0" cy="0"/>
        </a:xfrm>
      </p:grpSpPr>
      <p:sp>
        <p:nvSpPr>
          <p:cNvPr id="153" name="Google Shape;153;p28"/>
          <p:cNvSpPr txBox="1"/>
          <p:nvPr>
            <p:ph type="title"/>
          </p:nvPr>
        </p:nvSpPr>
        <p:spPr>
          <a:xfrm>
            <a:off x="485275" y="1820279"/>
            <a:ext cx="8229600" cy="8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0" lang="en" sz="3000">
                <a:solidFill>
                  <a:srgbClr val="5BE300"/>
                </a:solidFill>
                <a:latin typeface="Quicksand"/>
                <a:ea typeface="Quicksand"/>
                <a:cs typeface="Quicksand"/>
                <a:sym typeface="Quicksand"/>
              </a:rPr>
              <a:t>Citrus Circuits </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rPr b="0" lang="en" sz="3000">
                <a:solidFill>
                  <a:srgbClr val="5BE300"/>
                </a:solidFill>
                <a:latin typeface="Quicksand"/>
                <a:ea typeface="Quicksand"/>
                <a:cs typeface="Quicksand"/>
                <a:sym typeface="Quicksand"/>
              </a:rPr>
              <a:t>Fall Workshop Series</a:t>
            </a:r>
            <a:endParaRPr b="0" sz="3000">
              <a:solidFill>
                <a:srgbClr val="5BE300"/>
              </a:solidFill>
              <a:latin typeface="Quicksand"/>
              <a:ea typeface="Quicksand"/>
              <a:cs typeface="Quicksand"/>
              <a:sym typeface="Quicksand"/>
            </a:endParaRPr>
          </a:p>
          <a:p>
            <a:pPr indent="0" lvl="0" marL="0" rtl="0" algn="ctr">
              <a:spcBef>
                <a:spcPts val="0"/>
              </a:spcBef>
              <a:spcAft>
                <a:spcPts val="0"/>
              </a:spcAft>
              <a:buNone/>
            </a:pPr>
            <a:r>
              <a:t/>
            </a:r>
            <a:endParaRPr b="0" sz="3000">
              <a:solidFill>
                <a:srgbClr val="FFFFFF"/>
              </a:solidFill>
              <a:latin typeface="Quicksand"/>
              <a:ea typeface="Quicksand"/>
              <a:cs typeface="Quicksand"/>
              <a:sym typeface="Quicksand"/>
            </a:endParaRPr>
          </a:p>
        </p:txBody>
      </p:sp>
      <p:sp>
        <p:nvSpPr>
          <p:cNvPr id="154" name="Google Shape;154;p28"/>
          <p:cNvSpPr txBox="1"/>
          <p:nvPr/>
        </p:nvSpPr>
        <p:spPr>
          <a:xfrm>
            <a:off x="943950" y="2118750"/>
            <a:ext cx="7256100" cy="906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000">
                <a:solidFill>
                  <a:srgbClr val="FFFFFF"/>
                </a:solidFill>
                <a:latin typeface="Quicksand"/>
                <a:ea typeface="Quicksand"/>
                <a:cs typeface="Quicksand"/>
                <a:sym typeface="Quicksand"/>
              </a:rPr>
              <a:t>strategy@citruscircuits.org</a:t>
            </a:r>
            <a:endParaRPr sz="3000">
              <a:solidFill>
                <a:srgbClr val="FFFFFF"/>
              </a:solidFill>
              <a:latin typeface="Quicksand"/>
              <a:ea typeface="Quicksand"/>
              <a:cs typeface="Quicksand"/>
              <a:sym typeface="Quicksand"/>
            </a:endParaRPr>
          </a:p>
        </p:txBody>
      </p:sp>
      <p:sp>
        <p:nvSpPr>
          <p:cNvPr id="155" name="Google Shape;155;p28"/>
          <p:cNvSpPr txBox="1"/>
          <p:nvPr/>
        </p:nvSpPr>
        <p:spPr>
          <a:xfrm>
            <a:off x="3279300" y="2686450"/>
            <a:ext cx="25854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Quicksand"/>
                <a:ea typeface="Quicksand"/>
                <a:cs typeface="Quicksand"/>
                <a:sym typeface="Quicksand"/>
              </a:rPr>
              <a:t>Thank You!</a:t>
            </a:r>
            <a:endParaRPr sz="1800">
              <a:solidFill>
                <a:srgbClr val="FFFFFF"/>
              </a:solidFill>
              <a:latin typeface="Quicksand"/>
              <a:ea typeface="Quicksand"/>
              <a:cs typeface="Quicksand"/>
              <a:sym typeface="Quicksan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9" name="Shape 159"/>
        <p:cNvGrpSpPr/>
        <p:nvPr/>
      </p:nvGrpSpPr>
      <p:grpSpPr>
        <a:xfrm>
          <a:off x="0" y="0"/>
          <a:ext cx="0" cy="0"/>
          <a:chOff x="0" y="0"/>
          <a:chExt cx="0" cy="0"/>
        </a:xfrm>
      </p:grpSpPr>
      <p:pic>
        <p:nvPicPr>
          <p:cNvPr id="160" name="Google Shape;160;p29"/>
          <p:cNvPicPr preferRelativeResize="0"/>
          <p:nvPr/>
        </p:nvPicPr>
        <p:blipFill>
          <a:blip r:embed="rId4">
            <a:alphaModFix/>
          </a:blip>
          <a:stretch>
            <a:fillRect/>
          </a:stretch>
        </p:blipFill>
        <p:spPr>
          <a:xfrm>
            <a:off x="3055038" y="1202700"/>
            <a:ext cx="3033924" cy="303801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5" name="Shape 45"/>
        <p:cNvGrpSpPr/>
        <p:nvPr/>
      </p:nvGrpSpPr>
      <p:grpSpPr>
        <a:xfrm>
          <a:off x="0" y="0"/>
          <a:ext cx="0" cy="0"/>
          <a:chOff x="0" y="0"/>
          <a:chExt cx="0" cy="0"/>
        </a:xfrm>
      </p:grpSpPr>
      <p:sp>
        <p:nvSpPr>
          <p:cNvPr id="46" name="Google Shape;46;p10"/>
          <p:cNvSpPr txBox="1"/>
          <p:nvPr/>
        </p:nvSpPr>
        <p:spPr>
          <a:xfrm>
            <a:off x="1498800" y="431700"/>
            <a:ext cx="61464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Why are you here?</a:t>
            </a:r>
            <a:endParaRPr sz="3600">
              <a:solidFill>
                <a:srgbClr val="FFFFFF"/>
              </a:solidFill>
              <a:latin typeface="Quicksand"/>
              <a:ea typeface="Quicksand"/>
              <a:cs typeface="Quicksand"/>
              <a:sym typeface="Quicksand"/>
            </a:endParaRPr>
          </a:p>
        </p:txBody>
      </p:sp>
      <p:sp>
        <p:nvSpPr>
          <p:cNvPr id="47" name="Google Shape;47;p10"/>
          <p:cNvSpPr txBox="1"/>
          <p:nvPr/>
        </p:nvSpPr>
        <p:spPr>
          <a:xfrm>
            <a:off x="925050" y="1242400"/>
            <a:ext cx="7304400" cy="471600"/>
          </a:xfrm>
          <a:prstGeom prst="rect">
            <a:avLst/>
          </a:prstGeom>
          <a:noFill/>
          <a:ln>
            <a:noFill/>
          </a:ln>
        </p:spPr>
        <p:txBody>
          <a:bodyPr anchorCtr="0" anchor="t" bIns="91425" lIns="91425" spcFirstLastPara="1" rIns="91425" wrap="square" tIns="91425">
            <a:noAutofit/>
          </a:bodyPr>
          <a:lstStyle/>
          <a:p>
            <a:pPr indent="-368300" lvl="0" marL="457200" marR="0" rtl="0" algn="l">
              <a:lnSpc>
                <a:spcPct val="100000"/>
              </a:lnSpc>
              <a:spcBef>
                <a:spcPts val="0"/>
              </a:spcBef>
              <a:spcAft>
                <a:spcPts val="0"/>
              </a:spcAft>
              <a:buClr>
                <a:srgbClr val="FFFFFF"/>
              </a:buClr>
              <a:buSzPts val="2200"/>
              <a:buFont typeface="Quicksand"/>
              <a:buChar char="●"/>
            </a:pPr>
            <a:r>
              <a:rPr lang="en" sz="2200">
                <a:solidFill>
                  <a:srgbClr val="FFFFFF"/>
                </a:solidFill>
                <a:latin typeface="Quicksand"/>
                <a:ea typeface="Quicksand"/>
                <a:cs typeface="Quicksand"/>
                <a:sym typeface="Quicksand"/>
              </a:rPr>
              <a:t>You are a consistently high-seeded alliance captain focused on a strong second pick</a:t>
            </a:r>
            <a:endParaRPr sz="2200">
              <a:solidFill>
                <a:srgbClr val="FFFFFF"/>
              </a:solidFill>
              <a:latin typeface="Quicksand"/>
              <a:ea typeface="Quicksand"/>
              <a:cs typeface="Quicksand"/>
              <a:sym typeface="Quicksand"/>
            </a:endParaRPr>
          </a:p>
          <a:p>
            <a:pPr indent="-368300" lvl="0" marL="457200" marR="0" rtl="0" algn="l">
              <a:lnSpc>
                <a:spcPct val="100000"/>
              </a:lnSpc>
              <a:spcBef>
                <a:spcPts val="0"/>
              </a:spcBef>
              <a:spcAft>
                <a:spcPts val="0"/>
              </a:spcAft>
              <a:buClr>
                <a:srgbClr val="FFFFFF"/>
              </a:buClr>
              <a:buSzPts val="2200"/>
              <a:buFont typeface="Quicksand"/>
              <a:buChar char="●"/>
            </a:pPr>
            <a:r>
              <a:rPr lang="en" sz="2200">
                <a:solidFill>
                  <a:srgbClr val="FFFFFF"/>
                </a:solidFill>
                <a:latin typeface="Quicksand"/>
                <a:ea typeface="Quicksand"/>
                <a:cs typeface="Quicksand"/>
                <a:sym typeface="Quicksand"/>
              </a:rPr>
              <a:t>You have been a low-seeded captain looking for a well-balanced alliance</a:t>
            </a:r>
            <a:endParaRPr sz="2200">
              <a:solidFill>
                <a:srgbClr val="FFFFFF"/>
              </a:solidFill>
              <a:latin typeface="Quicksand"/>
              <a:ea typeface="Quicksand"/>
              <a:cs typeface="Quicksand"/>
              <a:sym typeface="Quicksand"/>
            </a:endParaRPr>
          </a:p>
          <a:p>
            <a:pPr indent="-368300" lvl="0" marL="457200" marR="0" rtl="0" algn="l">
              <a:lnSpc>
                <a:spcPct val="100000"/>
              </a:lnSpc>
              <a:spcBef>
                <a:spcPts val="0"/>
              </a:spcBef>
              <a:spcAft>
                <a:spcPts val="0"/>
              </a:spcAft>
              <a:buClr>
                <a:srgbClr val="FFFFFF"/>
              </a:buClr>
              <a:buSzPts val="2200"/>
              <a:buFont typeface="Quicksand"/>
              <a:buChar char="●"/>
            </a:pPr>
            <a:r>
              <a:rPr lang="en" sz="2200">
                <a:solidFill>
                  <a:srgbClr val="FFFFFF"/>
                </a:solidFill>
                <a:latin typeface="Quicksand"/>
                <a:ea typeface="Quicksand"/>
                <a:cs typeface="Quicksand"/>
                <a:sym typeface="Quicksand"/>
              </a:rPr>
              <a:t>You are a rising team preparing for being an alliance captain</a:t>
            </a:r>
            <a:endParaRPr sz="2200">
              <a:solidFill>
                <a:srgbClr val="FFFFFF"/>
              </a:solidFill>
              <a:latin typeface="Quicksand"/>
              <a:ea typeface="Quicksand"/>
              <a:cs typeface="Quicksand"/>
              <a:sym typeface="Quicksand"/>
            </a:endParaRPr>
          </a:p>
          <a:p>
            <a:pPr indent="-368300" lvl="0" marL="457200" marR="0" rtl="0" algn="l">
              <a:lnSpc>
                <a:spcPct val="100000"/>
              </a:lnSpc>
              <a:spcBef>
                <a:spcPts val="0"/>
              </a:spcBef>
              <a:spcAft>
                <a:spcPts val="0"/>
              </a:spcAft>
              <a:buClr>
                <a:srgbClr val="FFFFFF"/>
              </a:buClr>
              <a:buSzPts val="2200"/>
              <a:buFont typeface="Quicksand"/>
              <a:buChar char="●"/>
            </a:pPr>
            <a:r>
              <a:rPr lang="en" sz="2200">
                <a:solidFill>
                  <a:srgbClr val="FFFFFF"/>
                </a:solidFill>
                <a:latin typeface="Quicksand"/>
                <a:ea typeface="Quicksand"/>
                <a:cs typeface="Quicksand"/>
                <a:sym typeface="Quicksand"/>
              </a:rPr>
              <a:t>You are a team who has/hasn’t been picked by other alliances looking to understand how these choices are </a:t>
            </a:r>
            <a:r>
              <a:rPr lang="en" sz="2200">
                <a:solidFill>
                  <a:srgbClr val="FFFFFF"/>
                </a:solidFill>
                <a:latin typeface="Quicksand"/>
                <a:ea typeface="Quicksand"/>
                <a:cs typeface="Quicksand"/>
                <a:sym typeface="Quicksand"/>
              </a:rPr>
              <a:t>made</a:t>
            </a:r>
            <a:endParaRPr sz="2200">
              <a:solidFill>
                <a:srgbClr val="FFFFFF"/>
              </a:solidFill>
              <a:latin typeface="Quicksand"/>
              <a:ea typeface="Quicksand"/>
              <a:cs typeface="Quicksand"/>
              <a:sym typeface="Quicksa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1" name="Shape 51"/>
        <p:cNvGrpSpPr/>
        <p:nvPr/>
      </p:nvGrpSpPr>
      <p:grpSpPr>
        <a:xfrm>
          <a:off x="0" y="0"/>
          <a:ext cx="0" cy="0"/>
          <a:chOff x="0" y="0"/>
          <a:chExt cx="0" cy="0"/>
        </a:xfrm>
      </p:grpSpPr>
      <p:sp>
        <p:nvSpPr>
          <p:cNvPr id="52" name="Google Shape;52;p11"/>
          <p:cNvSpPr txBox="1"/>
          <p:nvPr/>
        </p:nvSpPr>
        <p:spPr>
          <a:xfrm>
            <a:off x="774750" y="431700"/>
            <a:ext cx="75945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What if we’re a high-seed captain? </a:t>
            </a:r>
            <a:endParaRPr sz="3600">
              <a:solidFill>
                <a:srgbClr val="FFFFFF"/>
              </a:solidFill>
              <a:latin typeface="Quicksand"/>
              <a:ea typeface="Quicksand"/>
              <a:cs typeface="Quicksand"/>
              <a:sym typeface="Quicksand"/>
            </a:endParaRPr>
          </a:p>
        </p:txBody>
      </p:sp>
      <p:sp>
        <p:nvSpPr>
          <p:cNvPr id="53" name="Google Shape;53;p11"/>
          <p:cNvSpPr txBox="1"/>
          <p:nvPr/>
        </p:nvSpPr>
        <p:spPr>
          <a:xfrm>
            <a:off x="925050" y="1242400"/>
            <a:ext cx="7304400" cy="471600"/>
          </a:xfrm>
          <a:prstGeom prst="rect">
            <a:avLst/>
          </a:prstGeom>
          <a:noFill/>
          <a:ln>
            <a:noFill/>
          </a:ln>
        </p:spPr>
        <p:txBody>
          <a:bodyPr anchorCtr="0" anchor="t" bIns="91425" lIns="91425" spcFirstLastPara="1" rIns="91425" wrap="square" tIns="91425">
            <a:noAutofit/>
          </a:bodyPr>
          <a:lstStyle/>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Top ~1-4</a:t>
            </a:r>
            <a:endParaRPr sz="2000">
              <a:solidFill>
                <a:srgbClr val="FFFFFF"/>
              </a:solidFill>
              <a:latin typeface="Quicksand"/>
              <a:ea typeface="Quicksand"/>
              <a:cs typeface="Quicksand"/>
              <a:sym typeface="Quicksand"/>
            </a:endParaRPr>
          </a:p>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Look for offensive power in your first pick</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Technical capability is a plus</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Consistency is key</a:t>
            </a:r>
            <a:endParaRPr sz="2000">
              <a:solidFill>
                <a:srgbClr val="FFFFFF"/>
              </a:solidFill>
              <a:latin typeface="Quicksand"/>
              <a:ea typeface="Quicksand"/>
              <a:cs typeface="Quicksand"/>
              <a:sym typeface="Quicksand"/>
            </a:endParaRPr>
          </a:p>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Look for utility in your second pick</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Often auto/endgame points</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Versatility in teleop</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The higher you seed, the lower your second pick</a:t>
            </a:r>
            <a:endParaRPr sz="2000">
              <a:solidFill>
                <a:srgbClr val="FFFFFF"/>
              </a:solidFill>
              <a:latin typeface="Quicksand"/>
              <a:ea typeface="Quicksand"/>
              <a:cs typeface="Quicksand"/>
              <a:sym typeface="Quicksan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7" name="Shape 57"/>
        <p:cNvGrpSpPr/>
        <p:nvPr/>
      </p:nvGrpSpPr>
      <p:grpSpPr>
        <a:xfrm>
          <a:off x="0" y="0"/>
          <a:ext cx="0" cy="0"/>
          <a:chOff x="0" y="0"/>
          <a:chExt cx="0" cy="0"/>
        </a:xfrm>
      </p:grpSpPr>
      <p:sp>
        <p:nvSpPr>
          <p:cNvPr id="58" name="Google Shape;58;p12"/>
          <p:cNvSpPr txBox="1"/>
          <p:nvPr/>
        </p:nvSpPr>
        <p:spPr>
          <a:xfrm>
            <a:off x="774750" y="431700"/>
            <a:ext cx="75945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What if we’re a low-seed captain? </a:t>
            </a:r>
            <a:endParaRPr sz="3600">
              <a:solidFill>
                <a:srgbClr val="FFFFFF"/>
              </a:solidFill>
              <a:latin typeface="Quicksand"/>
              <a:ea typeface="Quicksand"/>
              <a:cs typeface="Quicksand"/>
              <a:sym typeface="Quicksand"/>
            </a:endParaRPr>
          </a:p>
        </p:txBody>
      </p:sp>
      <p:sp>
        <p:nvSpPr>
          <p:cNvPr id="59" name="Google Shape;59;p12"/>
          <p:cNvSpPr txBox="1"/>
          <p:nvPr/>
        </p:nvSpPr>
        <p:spPr>
          <a:xfrm>
            <a:off x="925050" y="1242400"/>
            <a:ext cx="7304400" cy="3168600"/>
          </a:xfrm>
          <a:prstGeom prst="rect">
            <a:avLst/>
          </a:prstGeom>
          <a:noFill/>
          <a:ln>
            <a:noFill/>
          </a:ln>
        </p:spPr>
        <p:txBody>
          <a:bodyPr anchorCtr="0" anchor="t" bIns="91425" lIns="91425" spcFirstLastPara="1" rIns="91425" wrap="square" tIns="91425">
            <a:noAutofit/>
          </a:bodyPr>
          <a:lstStyle/>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Top ~5-8</a:t>
            </a:r>
            <a:endParaRPr sz="2000">
              <a:solidFill>
                <a:srgbClr val="FFFFFF"/>
              </a:solidFill>
              <a:latin typeface="Quicksand"/>
              <a:ea typeface="Quicksand"/>
              <a:cs typeface="Quicksand"/>
              <a:sym typeface="Quicksand"/>
            </a:endParaRPr>
          </a:p>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Prepare for all scenarios; game it out</a:t>
            </a:r>
            <a:endParaRPr sz="2000">
              <a:solidFill>
                <a:srgbClr val="FFFFFF"/>
              </a:solidFill>
              <a:latin typeface="Quicksand"/>
              <a:ea typeface="Quicksand"/>
              <a:cs typeface="Quicksand"/>
              <a:sym typeface="Quicksand"/>
            </a:endParaRPr>
          </a:p>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Look for complementary strength in your first pick</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Pick a robot that can do what you can’t do</a:t>
            </a:r>
            <a:endParaRPr sz="2000">
              <a:solidFill>
                <a:srgbClr val="FFFFFF"/>
              </a:solidFill>
              <a:latin typeface="Quicksand"/>
              <a:ea typeface="Quicksand"/>
              <a:cs typeface="Quicksand"/>
              <a:sym typeface="Quicksand"/>
            </a:endParaRPr>
          </a:p>
          <a:p>
            <a:pPr indent="-355600" lvl="1" marL="914400" rtl="0" algn="l">
              <a:spcBef>
                <a:spcPts val="0"/>
              </a:spcBef>
              <a:spcAft>
                <a:spcPts val="0"/>
              </a:spcAft>
              <a:buClr>
                <a:schemeClr val="lt1"/>
              </a:buClr>
              <a:buSzPts val="2000"/>
              <a:buFont typeface="Quicksand"/>
              <a:buChar char="○"/>
            </a:pPr>
            <a:r>
              <a:rPr lang="en" sz="2000">
                <a:solidFill>
                  <a:schemeClr val="lt1"/>
                </a:solidFill>
                <a:latin typeface="Quicksand"/>
                <a:ea typeface="Quicksand"/>
                <a:cs typeface="Quicksand"/>
                <a:sym typeface="Quicksand"/>
              </a:rPr>
              <a:t>Lower seed captains will need to take a gamble</a:t>
            </a:r>
            <a:endParaRPr sz="2000">
              <a:solidFill>
                <a:schemeClr val="lt1"/>
              </a:solidFill>
              <a:latin typeface="Quicksand"/>
              <a:ea typeface="Quicksand"/>
              <a:cs typeface="Quicksand"/>
              <a:sym typeface="Quicksand"/>
            </a:endParaRPr>
          </a:p>
          <a:p>
            <a:pPr indent="-355600" lvl="2" marL="1371600" rtl="0" algn="l">
              <a:spcBef>
                <a:spcPts val="0"/>
              </a:spcBef>
              <a:spcAft>
                <a:spcPts val="0"/>
              </a:spcAft>
              <a:buClr>
                <a:schemeClr val="lt1"/>
              </a:buClr>
              <a:buSzPts val="2000"/>
              <a:buFont typeface="Quicksand"/>
              <a:buChar char="■"/>
            </a:pPr>
            <a:r>
              <a:rPr lang="en" sz="2000">
                <a:solidFill>
                  <a:schemeClr val="lt1"/>
                </a:solidFill>
                <a:latin typeface="Quicksand"/>
                <a:ea typeface="Quicksand"/>
                <a:cs typeface="Quicksand"/>
                <a:sym typeface="Quicksand"/>
              </a:rPr>
              <a:t>Less consistent, higher ceiling</a:t>
            </a:r>
            <a:endParaRPr sz="2000">
              <a:solidFill>
                <a:srgbClr val="FFFFFF"/>
              </a:solidFill>
              <a:latin typeface="Quicksand"/>
              <a:ea typeface="Quicksand"/>
              <a:cs typeface="Quicksand"/>
              <a:sym typeface="Quicksand"/>
            </a:endParaRPr>
          </a:p>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Your second pick should fill holes</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Which alliance captain will you face?</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You will have a strong second pick</a:t>
            </a:r>
            <a:endParaRPr sz="2000">
              <a:solidFill>
                <a:srgbClr val="FFFFFF"/>
              </a:solidFill>
              <a:latin typeface="Quicksand"/>
              <a:ea typeface="Quicksand"/>
              <a:cs typeface="Quicksand"/>
              <a:sym typeface="Quicksa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3" name="Shape 63"/>
        <p:cNvGrpSpPr/>
        <p:nvPr/>
      </p:nvGrpSpPr>
      <p:grpSpPr>
        <a:xfrm>
          <a:off x="0" y="0"/>
          <a:ext cx="0" cy="0"/>
          <a:chOff x="0" y="0"/>
          <a:chExt cx="0" cy="0"/>
        </a:xfrm>
      </p:grpSpPr>
      <p:sp>
        <p:nvSpPr>
          <p:cNvPr id="64" name="Google Shape;64;p13"/>
          <p:cNvSpPr txBox="1"/>
          <p:nvPr/>
        </p:nvSpPr>
        <p:spPr>
          <a:xfrm>
            <a:off x="919800" y="407825"/>
            <a:ext cx="73044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What if we’re seeded low? </a:t>
            </a:r>
            <a:endParaRPr sz="3600">
              <a:solidFill>
                <a:srgbClr val="FFFFFF"/>
              </a:solidFill>
              <a:latin typeface="Quicksand"/>
              <a:ea typeface="Quicksand"/>
              <a:cs typeface="Quicksand"/>
              <a:sym typeface="Quicksand"/>
            </a:endParaRPr>
          </a:p>
        </p:txBody>
      </p:sp>
      <p:sp>
        <p:nvSpPr>
          <p:cNvPr id="65" name="Google Shape;65;p13"/>
          <p:cNvSpPr txBox="1"/>
          <p:nvPr/>
        </p:nvSpPr>
        <p:spPr>
          <a:xfrm>
            <a:off x="925050" y="1242400"/>
            <a:ext cx="7304400" cy="3160500"/>
          </a:xfrm>
          <a:prstGeom prst="rect">
            <a:avLst/>
          </a:prstGeom>
          <a:noFill/>
          <a:ln>
            <a:noFill/>
          </a:ln>
        </p:spPr>
        <p:txBody>
          <a:bodyPr anchorCtr="0" anchor="t" bIns="91425" lIns="91425" spcFirstLastPara="1" rIns="91425" wrap="square" tIns="91425">
            <a:noAutofit/>
          </a:bodyPr>
          <a:lstStyle/>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Talk to the teams that are seeded high</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Find out their criteria</a:t>
            </a:r>
            <a:endParaRPr sz="2000">
              <a:solidFill>
                <a:srgbClr val="FFFFFF"/>
              </a:solidFill>
              <a:latin typeface="Quicksand"/>
              <a:ea typeface="Quicksand"/>
              <a:cs typeface="Quicksand"/>
              <a:sym typeface="Quicksand"/>
            </a:endParaRPr>
          </a:p>
          <a:p>
            <a:pPr indent="-355600" lvl="2" marL="13716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This presentation is an example!</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Could you be a first pick or a second pick?</a:t>
            </a:r>
            <a:endParaRPr sz="2000">
              <a:solidFill>
                <a:srgbClr val="FFFFFF"/>
              </a:solidFill>
              <a:latin typeface="Quicksand"/>
              <a:ea typeface="Quicksand"/>
              <a:cs typeface="Quicksand"/>
              <a:sym typeface="Quicksand"/>
            </a:endParaRPr>
          </a:p>
          <a:p>
            <a:pPr indent="-355600" lvl="2" marL="13716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First pick - offensive power (usually)</a:t>
            </a:r>
            <a:endParaRPr sz="2000">
              <a:solidFill>
                <a:srgbClr val="FFFFFF"/>
              </a:solidFill>
              <a:latin typeface="Quicksand"/>
              <a:ea typeface="Quicksand"/>
              <a:cs typeface="Quicksand"/>
              <a:sym typeface="Quicksand"/>
            </a:endParaRPr>
          </a:p>
          <a:p>
            <a:pPr indent="-355600" lvl="2" marL="13716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Second pick - alliance dependent</a:t>
            </a:r>
            <a:endParaRPr sz="2000">
              <a:solidFill>
                <a:srgbClr val="FFFFFF"/>
              </a:solidFill>
              <a:latin typeface="Quicksand"/>
              <a:ea typeface="Quicksand"/>
              <a:cs typeface="Quicksand"/>
              <a:sym typeface="Quicksand"/>
            </a:endParaRPr>
          </a:p>
          <a:p>
            <a:pPr indent="-355600" lvl="1" marL="9144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Understand that any alliance can pick you</a:t>
            </a:r>
            <a:endParaRPr sz="2000">
              <a:solidFill>
                <a:srgbClr val="FFFFFF"/>
              </a:solidFill>
              <a:latin typeface="Quicksand"/>
              <a:ea typeface="Quicksand"/>
              <a:cs typeface="Quicksand"/>
              <a:sym typeface="Quicksand"/>
            </a:endParaRPr>
          </a:p>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Be cooperative in quals and follow match strategies</a:t>
            </a:r>
            <a:endParaRPr sz="2000">
              <a:solidFill>
                <a:srgbClr val="FFFFFF"/>
              </a:solidFill>
              <a:latin typeface="Quicksand"/>
              <a:ea typeface="Quicksand"/>
              <a:cs typeface="Quicksand"/>
              <a:sym typeface="Quicksand"/>
            </a:endParaRPr>
          </a:p>
          <a:p>
            <a:pPr indent="-355600" lvl="0" marL="457200" marR="0" rtl="0" algn="l">
              <a:lnSpc>
                <a:spcPct val="100000"/>
              </a:lnSpc>
              <a:spcBef>
                <a:spcPts val="0"/>
              </a:spcBef>
              <a:spcAft>
                <a:spcPts val="0"/>
              </a:spcAft>
              <a:buClr>
                <a:srgbClr val="FFFFFF"/>
              </a:buClr>
              <a:buSzPts val="2000"/>
              <a:buFont typeface="Quicksand"/>
              <a:buChar char="●"/>
            </a:pPr>
            <a:r>
              <a:rPr lang="en" sz="2000">
                <a:solidFill>
                  <a:srgbClr val="FFFFFF"/>
                </a:solidFill>
                <a:latin typeface="Quicksand"/>
                <a:ea typeface="Quicksand"/>
                <a:cs typeface="Quicksand"/>
                <a:sym typeface="Quicksand"/>
              </a:rPr>
              <a:t>Be reliable and </a:t>
            </a:r>
            <a:r>
              <a:rPr b="1" lang="en" sz="2000">
                <a:solidFill>
                  <a:srgbClr val="FFFFFF"/>
                </a:solidFill>
                <a:latin typeface="Quicksand"/>
                <a:ea typeface="Quicksand"/>
                <a:cs typeface="Quicksand"/>
                <a:sym typeface="Quicksand"/>
              </a:rPr>
              <a:t>consistent</a:t>
            </a:r>
            <a:r>
              <a:rPr lang="en" sz="2000">
                <a:solidFill>
                  <a:srgbClr val="FFFFFF"/>
                </a:solidFill>
                <a:latin typeface="Quicksand"/>
                <a:ea typeface="Quicksand"/>
                <a:cs typeface="Quicksand"/>
                <a:sym typeface="Quicksand"/>
              </a:rPr>
              <a:t> </a:t>
            </a:r>
            <a:r>
              <a:rPr lang="en" sz="2000">
                <a:solidFill>
                  <a:srgbClr val="FFFFFF"/>
                </a:solidFill>
                <a:latin typeface="Quicksand"/>
                <a:ea typeface="Quicksand"/>
                <a:cs typeface="Quicksand"/>
                <a:sym typeface="Quicksand"/>
              </a:rPr>
              <a:t>- even more important now with double elimination playoffs</a:t>
            </a:r>
            <a:endParaRPr sz="2000">
              <a:solidFill>
                <a:srgbClr val="FFFFFF"/>
              </a:solidFill>
              <a:latin typeface="Quicksand"/>
              <a:ea typeface="Quicksand"/>
              <a:cs typeface="Quicksand"/>
              <a:sym typeface="Quicksa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9" name="Shape 69"/>
        <p:cNvGrpSpPr/>
        <p:nvPr/>
      </p:nvGrpSpPr>
      <p:grpSpPr>
        <a:xfrm>
          <a:off x="0" y="0"/>
          <a:ext cx="0" cy="0"/>
          <a:chOff x="0" y="0"/>
          <a:chExt cx="0" cy="0"/>
        </a:xfrm>
      </p:grpSpPr>
      <p:sp>
        <p:nvSpPr>
          <p:cNvPr id="70" name="Google Shape;70;p14"/>
          <p:cNvSpPr txBox="1"/>
          <p:nvPr/>
        </p:nvSpPr>
        <p:spPr>
          <a:xfrm>
            <a:off x="919800" y="1517075"/>
            <a:ext cx="73044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D966"/>
                </a:solidFill>
                <a:latin typeface="Quicksand"/>
                <a:ea typeface="Quicksand"/>
                <a:cs typeface="Quicksand"/>
                <a:sym typeface="Quicksand"/>
              </a:rPr>
              <a:t>Golden Rule No. 1:</a:t>
            </a:r>
            <a:endParaRPr sz="3600">
              <a:solidFill>
                <a:srgbClr val="FFD966"/>
              </a:solidFill>
              <a:latin typeface="Quicksand"/>
              <a:ea typeface="Quicksand"/>
              <a:cs typeface="Quicksand"/>
              <a:sym typeface="Quicksand"/>
            </a:endParaRPr>
          </a:p>
          <a:p>
            <a:pPr indent="0" lvl="0" marL="0" rtl="0" algn="ctr">
              <a:spcBef>
                <a:spcPts val="0"/>
              </a:spcBef>
              <a:spcAft>
                <a:spcPts val="0"/>
              </a:spcAft>
              <a:buNone/>
            </a:pPr>
            <a:r>
              <a:rPr lang="en" sz="3600">
                <a:solidFill>
                  <a:schemeClr val="lt1"/>
                </a:solidFill>
                <a:latin typeface="Quicksand"/>
                <a:ea typeface="Quicksand"/>
                <a:cs typeface="Quicksand"/>
                <a:sym typeface="Quicksand"/>
              </a:rPr>
              <a:t>Regardless of your seed, scouting data is vital for success.</a:t>
            </a:r>
            <a:endParaRPr sz="3600">
              <a:solidFill>
                <a:schemeClr val="lt1"/>
              </a:solidFill>
              <a:latin typeface="Quicksand"/>
              <a:ea typeface="Quicksand"/>
              <a:cs typeface="Quicksand"/>
              <a:sym typeface="Quicksa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4" name="Shape 74"/>
        <p:cNvGrpSpPr/>
        <p:nvPr/>
      </p:nvGrpSpPr>
      <p:grpSpPr>
        <a:xfrm>
          <a:off x="0" y="0"/>
          <a:ext cx="0" cy="0"/>
          <a:chOff x="0" y="0"/>
          <a:chExt cx="0" cy="0"/>
        </a:xfrm>
      </p:grpSpPr>
      <p:sp>
        <p:nvSpPr>
          <p:cNvPr id="75" name="Google Shape;75;p15"/>
          <p:cNvSpPr txBox="1"/>
          <p:nvPr/>
        </p:nvSpPr>
        <p:spPr>
          <a:xfrm>
            <a:off x="2551050" y="408950"/>
            <a:ext cx="40419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Quicksand"/>
                <a:ea typeface="Quicksand"/>
                <a:cs typeface="Quicksand"/>
                <a:sym typeface="Quicksand"/>
              </a:rPr>
              <a:t>Scouting Data</a:t>
            </a:r>
            <a:endParaRPr sz="3600">
              <a:solidFill>
                <a:srgbClr val="FFFFFF"/>
              </a:solidFill>
              <a:latin typeface="Quicksand"/>
              <a:ea typeface="Quicksand"/>
              <a:cs typeface="Quicksand"/>
              <a:sym typeface="Quicksand"/>
            </a:endParaRPr>
          </a:p>
        </p:txBody>
      </p:sp>
      <p:sp>
        <p:nvSpPr>
          <p:cNvPr id="76" name="Google Shape;76;p15"/>
          <p:cNvSpPr txBox="1"/>
          <p:nvPr/>
        </p:nvSpPr>
        <p:spPr>
          <a:xfrm>
            <a:off x="5685875" y="1235000"/>
            <a:ext cx="3040200" cy="471600"/>
          </a:xfrm>
          <a:prstGeom prst="rect">
            <a:avLst/>
          </a:prstGeom>
          <a:noFill/>
          <a:ln>
            <a:noFill/>
          </a:ln>
        </p:spPr>
        <p:txBody>
          <a:bodyPr anchorCtr="0" anchor="t" bIns="91425" lIns="91425" spcFirstLastPara="1" rIns="91425" wrap="square" tIns="91425">
            <a:noAutofit/>
          </a:bodyPr>
          <a:lstStyle/>
          <a:p>
            <a:pPr indent="-330200" lvl="0" marL="4572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Optimized visualization</a:t>
            </a:r>
            <a:endParaRPr sz="1600">
              <a:solidFill>
                <a:srgbClr val="FFFFFF"/>
              </a:solidFill>
              <a:latin typeface="Quicksand"/>
              <a:ea typeface="Quicksand"/>
              <a:cs typeface="Quicksand"/>
              <a:sym typeface="Quicksand"/>
            </a:endParaRPr>
          </a:p>
          <a:p>
            <a:pPr indent="-330200" lvl="1" marL="9144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Spreadsheets are great</a:t>
            </a:r>
            <a:endParaRPr sz="1600">
              <a:solidFill>
                <a:srgbClr val="FFFFFF"/>
              </a:solidFill>
              <a:latin typeface="Quicksand"/>
              <a:ea typeface="Quicksand"/>
              <a:cs typeface="Quicksand"/>
              <a:sym typeface="Quicksand"/>
            </a:endParaRPr>
          </a:p>
          <a:p>
            <a:pPr indent="-330200" lvl="1" marL="9144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Needs to be set up beforehand</a:t>
            </a:r>
            <a:endParaRPr sz="1600">
              <a:solidFill>
                <a:srgbClr val="FFFFFF"/>
              </a:solidFill>
              <a:latin typeface="Quicksand"/>
              <a:ea typeface="Quicksand"/>
              <a:cs typeface="Quicksand"/>
              <a:sym typeface="Quicksand"/>
            </a:endParaRPr>
          </a:p>
          <a:p>
            <a:pPr indent="-330200" lvl="0" marL="4572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Spreadsheet formatting</a:t>
            </a:r>
            <a:endParaRPr sz="1600">
              <a:solidFill>
                <a:srgbClr val="FFFFFF"/>
              </a:solidFill>
              <a:latin typeface="Quicksand"/>
              <a:ea typeface="Quicksand"/>
              <a:cs typeface="Quicksand"/>
              <a:sym typeface="Quicksand"/>
            </a:endParaRPr>
          </a:p>
          <a:p>
            <a:pPr indent="-330200" lvl="1" marL="9144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Conditional</a:t>
            </a:r>
            <a:endParaRPr sz="1600">
              <a:solidFill>
                <a:srgbClr val="FFFFFF"/>
              </a:solidFill>
              <a:latin typeface="Quicksand"/>
              <a:ea typeface="Quicksand"/>
              <a:cs typeface="Quicksand"/>
              <a:sym typeface="Quicksand"/>
            </a:endParaRPr>
          </a:p>
          <a:p>
            <a:pPr indent="-330200" lvl="1" marL="9144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Number</a:t>
            </a:r>
            <a:endParaRPr sz="1600">
              <a:solidFill>
                <a:srgbClr val="FFFFFF"/>
              </a:solidFill>
              <a:latin typeface="Quicksand"/>
              <a:ea typeface="Quicksand"/>
              <a:cs typeface="Quicksand"/>
              <a:sym typeface="Quicksand"/>
            </a:endParaRPr>
          </a:p>
          <a:p>
            <a:pPr indent="-330200" lvl="1" marL="9144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Freezing</a:t>
            </a:r>
            <a:endParaRPr sz="1600">
              <a:solidFill>
                <a:srgbClr val="FFFFFF"/>
              </a:solidFill>
              <a:latin typeface="Quicksand"/>
              <a:ea typeface="Quicksand"/>
              <a:cs typeface="Quicksand"/>
              <a:sym typeface="Quicksand"/>
            </a:endParaRPr>
          </a:p>
          <a:p>
            <a:pPr indent="-330200" lvl="1" marL="9144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Alternating colors</a:t>
            </a:r>
            <a:endParaRPr sz="1600">
              <a:solidFill>
                <a:srgbClr val="FFFFFF"/>
              </a:solidFill>
              <a:latin typeface="Quicksand"/>
              <a:ea typeface="Quicksand"/>
              <a:cs typeface="Quicksand"/>
              <a:sym typeface="Quicksand"/>
            </a:endParaRPr>
          </a:p>
          <a:p>
            <a:pPr indent="-330200" lvl="1" marL="9144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Filters</a:t>
            </a:r>
            <a:endParaRPr sz="1600">
              <a:solidFill>
                <a:srgbClr val="FFFFFF"/>
              </a:solidFill>
              <a:latin typeface="Quicksand"/>
              <a:ea typeface="Quicksand"/>
              <a:cs typeface="Quicksand"/>
              <a:sym typeface="Quicksand"/>
            </a:endParaRPr>
          </a:p>
          <a:p>
            <a:pPr indent="-330200" lvl="0" marL="457200" rtl="0" algn="l">
              <a:spcBef>
                <a:spcPts val="0"/>
              </a:spcBef>
              <a:spcAft>
                <a:spcPts val="0"/>
              </a:spcAft>
              <a:buClr>
                <a:srgbClr val="FFFFFF"/>
              </a:buClr>
              <a:buSzPts val="1600"/>
              <a:buFont typeface="Quicksand"/>
              <a:buChar char="●"/>
            </a:pPr>
            <a:r>
              <a:rPr lang="en" sz="1600">
                <a:solidFill>
                  <a:srgbClr val="FFFFFF"/>
                </a:solidFill>
                <a:latin typeface="Quicksand"/>
                <a:ea typeface="Quicksand"/>
                <a:cs typeface="Quicksand"/>
                <a:sym typeface="Quicksand"/>
              </a:rPr>
              <a:t>See our Scouting Systems workshop</a:t>
            </a:r>
            <a:endParaRPr sz="1600">
              <a:solidFill>
                <a:srgbClr val="FFFFFF"/>
              </a:solidFill>
              <a:latin typeface="Quicksand"/>
              <a:ea typeface="Quicksand"/>
              <a:cs typeface="Quicksand"/>
              <a:sym typeface="Quicksand"/>
            </a:endParaRPr>
          </a:p>
        </p:txBody>
      </p:sp>
      <p:pic>
        <p:nvPicPr>
          <p:cNvPr id="77" name="Google Shape;77;p15"/>
          <p:cNvPicPr preferRelativeResize="0"/>
          <p:nvPr/>
        </p:nvPicPr>
        <p:blipFill>
          <a:blip r:embed="rId4">
            <a:alphaModFix/>
          </a:blip>
          <a:stretch>
            <a:fillRect/>
          </a:stretch>
        </p:blipFill>
        <p:spPr>
          <a:xfrm>
            <a:off x="380722" y="1582875"/>
            <a:ext cx="5434828" cy="22839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1" name="Shape 81"/>
        <p:cNvGrpSpPr/>
        <p:nvPr/>
      </p:nvGrpSpPr>
      <p:grpSpPr>
        <a:xfrm>
          <a:off x="0" y="0"/>
          <a:ext cx="0" cy="0"/>
          <a:chOff x="0" y="0"/>
          <a:chExt cx="0" cy="0"/>
        </a:xfrm>
      </p:grpSpPr>
      <p:sp>
        <p:nvSpPr>
          <p:cNvPr id="82" name="Google Shape;82;p16"/>
          <p:cNvSpPr txBox="1"/>
          <p:nvPr/>
        </p:nvSpPr>
        <p:spPr>
          <a:xfrm>
            <a:off x="919800" y="983675"/>
            <a:ext cx="7304400" cy="47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3600">
                <a:solidFill>
                  <a:srgbClr val="FFD966"/>
                </a:solidFill>
                <a:latin typeface="Quicksand"/>
                <a:ea typeface="Quicksand"/>
                <a:cs typeface="Quicksand"/>
                <a:sym typeface="Quicksand"/>
              </a:rPr>
              <a:t>Golden Rule No. 2:</a:t>
            </a:r>
            <a:endParaRPr sz="3600">
              <a:solidFill>
                <a:srgbClr val="FFD966"/>
              </a:solidFill>
              <a:latin typeface="Quicksand"/>
              <a:ea typeface="Quicksand"/>
              <a:cs typeface="Quicksand"/>
              <a:sym typeface="Quicksand"/>
            </a:endParaRPr>
          </a:p>
          <a:p>
            <a:pPr indent="0" lvl="0" marL="0" rtl="0" algn="ctr">
              <a:spcBef>
                <a:spcPts val="0"/>
              </a:spcBef>
              <a:spcAft>
                <a:spcPts val="0"/>
              </a:spcAft>
              <a:buNone/>
            </a:pPr>
            <a:r>
              <a:rPr lang="en" sz="3600">
                <a:solidFill>
                  <a:schemeClr val="lt1"/>
                </a:solidFill>
                <a:latin typeface="Quicksand"/>
                <a:ea typeface="Quicksand"/>
                <a:cs typeface="Quicksand"/>
                <a:sym typeface="Quicksand"/>
              </a:rPr>
              <a:t>By splitting different tasks into different roles, more insights on teams can be gathered for a picklist meeting.</a:t>
            </a:r>
            <a:r>
              <a:rPr lang="en" sz="3600">
                <a:solidFill>
                  <a:schemeClr val="lt1"/>
                </a:solidFill>
                <a:latin typeface="Quicksand"/>
                <a:ea typeface="Quicksand"/>
                <a:cs typeface="Quicksand"/>
                <a:sym typeface="Quicksand"/>
              </a:rPr>
              <a:t> </a:t>
            </a:r>
            <a:endParaRPr sz="3600">
              <a:solidFill>
                <a:schemeClr val="lt1"/>
              </a:solidFill>
              <a:latin typeface="Quicksand"/>
              <a:ea typeface="Quicksand"/>
              <a:cs typeface="Quicksand"/>
              <a:sym typeface="Quicksan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