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6.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Lst>
  <p:sldSz cy="5143500" cx="9144000"/>
  <p:notesSz cx="6858000" cy="9144000"/>
  <p:embeddedFontLst>
    <p:embeddedFont>
      <p:font typeface="Quicksand"/>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Quicksand-regular.fntdata"/><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Quicksan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g24fbb033f34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 name="Google Shape;32;g24fbb033f3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5cfef16af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25cfef16af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Simple hex shaft :thumb: </a:t>
            </a:r>
            <a:endParaRPr/>
          </a:p>
          <a:p>
            <a:pPr indent="0" lvl="0" marL="0" rtl="0" algn="l">
              <a:spcBef>
                <a:spcPts val="0"/>
              </a:spcBef>
              <a:spcAft>
                <a:spcPts val="0"/>
              </a:spcAft>
              <a:buNone/>
            </a:pPr>
            <a:r>
              <a:rPr lang="en"/>
              <a:t>Speaker: Sam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29220f853a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29220f853ad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943d117fc3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2943d117fc3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Sam</a:t>
            </a:r>
            <a:endParaRPr/>
          </a:p>
          <a:p>
            <a:pPr indent="-298450" lvl="0" marL="457200" rtl="0" algn="l">
              <a:spcBef>
                <a:spcPts val="0"/>
              </a:spcBef>
              <a:spcAft>
                <a:spcPts val="0"/>
              </a:spcAft>
              <a:buSzPts val="1100"/>
              <a:buChar char="●"/>
            </a:pPr>
            <a:r>
              <a:rPr lang="en"/>
              <a:t>Important to think about mechanical design as a series of problems and solutions, rather than a single creation</a:t>
            </a:r>
            <a:endParaRPr/>
          </a:p>
          <a:p>
            <a:pPr indent="-298450" lvl="1" marL="914400" rtl="0" algn="l">
              <a:spcBef>
                <a:spcPts val="0"/>
              </a:spcBef>
              <a:spcAft>
                <a:spcPts val="0"/>
              </a:spcAft>
              <a:buSzPts val="1100"/>
              <a:buChar char="○"/>
            </a:pPr>
            <a:r>
              <a:rPr lang="en"/>
              <a:t>More like a math problem than a painting</a:t>
            </a:r>
            <a:endParaRPr/>
          </a:p>
          <a:p>
            <a:pPr indent="-298450" lvl="0" marL="457200" rtl="0" algn="l">
              <a:spcBef>
                <a:spcPts val="0"/>
              </a:spcBef>
              <a:spcAft>
                <a:spcPts val="0"/>
              </a:spcAft>
              <a:buSzPts val="1100"/>
              <a:buChar char="●"/>
            </a:pPr>
            <a:r>
              <a:rPr lang="en"/>
              <a:t>Each problem can be solved individually, and brought together to make a final product</a:t>
            </a:r>
            <a:endParaRPr/>
          </a:p>
          <a:p>
            <a:pPr indent="-298450" lvl="0" marL="457200" rtl="0" algn="l">
              <a:spcBef>
                <a:spcPts val="0"/>
              </a:spcBef>
              <a:spcAft>
                <a:spcPts val="0"/>
              </a:spcAft>
              <a:buSzPts val="1100"/>
              <a:buChar char="●"/>
            </a:pPr>
            <a:r>
              <a:rPr lang="en"/>
              <a:t>This frame of mind makes the process very effective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92229b5aa8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292229b5aa8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Mockup of 2023 robot </a:t>
            </a:r>
            <a:endParaRPr/>
          </a:p>
          <a:p>
            <a:pPr indent="0" lvl="0" marL="0" rtl="0" algn="l">
              <a:spcBef>
                <a:spcPts val="0"/>
              </a:spcBef>
              <a:spcAft>
                <a:spcPts val="0"/>
              </a:spcAft>
              <a:buNone/>
            </a:pPr>
            <a:r>
              <a:rPr lang="en"/>
              <a:t>Speaker: Brendan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25d019463d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25d019463d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Elevator Assembly </a:t>
            </a:r>
            <a:endParaRPr/>
          </a:p>
          <a:p>
            <a:pPr indent="0" lvl="0" marL="0" rtl="0" algn="l">
              <a:spcBef>
                <a:spcPts val="0"/>
              </a:spcBef>
              <a:spcAft>
                <a:spcPts val="0"/>
              </a:spcAft>
              <a:buNone/>
            </a:pPr>
            <a:r>
              <a:rPr lang="en"/>
              <a:t>Speaker: Brendan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5d019463d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5d019463d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Gearbox idk</a:t>
            </a:r>
            <a:endParaRPr/>
          </a:p>
          <a:p>
            <a:pPr indent="0" lvl="0" marL="0" rtl="0" algn="l">
              <a:spcBef>
                <a:spcPts val="0"/>
              </a:spcBef>
              <a:spcAft>
                <a:spcPts val="0"/>
              </a:spcAft>
              <a:buNone/>
            </a:pPr>
            <a:r>
              <a:rPr lang="en"/>
              <a:t>Speaker: Brendan</a:t>
            </a:r>
            <a:endParaRPr/>
          </a:p>
          <a:p>
            <a:pPr indent="0" lvl="0" marL="0" rtl="0" algn="l">
              <a:spcBef>
                <a:spcPts val="0"/>
              </a:spcBef>
              <a:spcAft>
                <a:spcPts val="0"/>
              </a:spcAft>
              <a:buNone/>
            </a:pPr>
            <a:r>
              <a:rPr lang="en"/>
              <a:t>Uhhhh just some notes on this one, dont get too technical, dont walk around telling kids to use FEA or anything, just tall about for torque: if big thing need move, it better be large, trying to keep motor draw low (aka dont have it crazy high) and then move time is subsystem dependent, give examples and talk about the generics of how to figure it out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943d117fc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 name="Google Shape;129;g2943d117fc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943d117fc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943d117fc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Shooter Reference Sketch</a:t>
            </a:r>
            <a:endParaRPr/>
          </a:p>
          <a:p>
            <a:pPr indent="0" lvl="0" marL="0" rtl="0" algn="l">
              <a:spcBef>
                <a:spcPts val="0"/>
              </a:spcBef>
              <a:spcAft>
                <a:spcPts val="0"/>
              </a:spcAft>
              <a:buNone/>
            </a:pPr>
            <a:r>
              <a:rPr lang="en"/>
              <a:t>Speaker: Sam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2943d117fc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2943d117fc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Elevator Reference, Shooter Reference </a:t>
            </a:r>
            <a:endParaRPr/>
          </a:p>
          <a:p>
            <a:pPr indent="0" lvl="0" marL="0" rtl="0" algn="l">
              <a:spcBef>
                <a:spcPts val="0"/>
              </a:spcBef>
              <a:spcAft>
                <a:spcPts val="0"/>
              </a:spcAft>
              <a:buNone/>
            </a:pPr>
            <a:r>
              <a:rPr lang="en"/>
              <a:t>Speaker: Sam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943d117fc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943d117fc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Elevator Part Studio </a:t>
            </a:r>
            <a:endParaRPr/>
          </a:p>
          <a:p>
            <a:pPr indent="0" lvl="0" marL="0" rtl="0" algn="l">
              <a:spcBef>
                <a:spcPts val="0"/>
              </a:spcBef>
              <a:spcAft>
                <a:spcPts val="0"/>
              </a:spcAft>
              <a:buNone/>
            </a:pPr>
            <a:r>
              <a:rPr lang="en"/>
              <a:t>Speaker: 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Fill Time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4fbb033f34_0_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 name="Google Shape;39;g24fbb033f34_0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943d117fc3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2943d117fc3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Intake Part Studio</a:t>
            </a:r>
            <a:endParaRPr/>
          </a:p>
          <a:p>
            <a:pPr indent="0" lvl="0" marL="0" rtl="0" algn="l">
              <a:spcBef>
                <a:spcPts val="0"/>
              </a:spcBef>
              <a:spcAft>
                <a:spcPts val="0"/>
              </a:spcAft>
              <a:buNone/>
            </a:pPr>
            <a:r>
              <a:rPr lang="en"/>
              <a:t>Speaker: Sam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43d117fc3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943d117fc3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Idk man pick an assembly </a:t>
            </a:r>
            <a:endParaRPr/>
          </a:p>
          <a:p>
            <a:pPr indent="0" lvl="0" marL="0" rtl="0" algn="l">
              <a:spcBef>
                <a:spcPts val="0"/>
              </a:spcBef>
              <a:spcAft>
                <a:spcPts val="0"/>
              </a:spcAft>
              <a:buNone/>
            </a:pPr>
            <a:r>
              <a:rPr lang="en"/>
              <a:t>Speaker: Brendan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Fill Time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943d117fc3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943d117fc3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Idk man pick an assembly </a:t>
            </a:r>
            <a:endParaRPr/>
          </a:p>
          <a:p>
            <a:pPr indent="0" lvl="0" marL="0" rtl="0" algn="l">
              <a:spcBef>
                <a:spcPts val="0"/>
              </a:spcBef>
              <a:spcAft>
                <a:spcPts val="0"/>
              </a:spcAft>
              <a:buNone/>
            </a:pPr>
            <a:r>
              <a:rPr lang="en"/>
              <a:t>Speaker: Brendan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Fill Time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943d117fc3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943d117fc3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MKCad </a:t>
            </a:r>
            <a:endParaRPr/>
          </a:p>
          <a:p>
            <a:pPr indent="0" lvl="0" marL="0" rtl="0" algn="l">
              <a:spcBef>
                <a:spcPts val="0"/>
              </a:spcBef>
              <a:spcAft>
                <a:spcPts val="0"/>
              </a:spcAft>
              <a:buNone/>
            </a:pPr>
            <a:r>
              <a:rPr lang="en"/>
              <a:t>Speaker: Brendan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Fill Time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g2943d117fc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 name="Google Shape;183;g2943d117fc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Idk man pick an assembly </a:t>
            </a:r>
            <a:endParaRPr/>
          </a:p>
          <a:p>
            <a:pPr indent="0" lvl="0" marL="0" rtl="0" algn="l">
              <a:spcBef>
                <a:spcPts val="0"/>
              </a:spcBef>
              <a:spcAft>
                <a:spcPts val="0"/>
              </a:spcAft>
              <a:buNone/>
            </a:pPr>
            <a:r>
              <a:rPr lang="en"/>
              <a:t>Speaker: Brendan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Fill Time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943d117fc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943d117fc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943d117fc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943d117fc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a:t>
            </a:r>
            <a:r>
              <a:rPr lang="en"/>
              <a:t>Idk man pick an assembly </a:t>
            </a:r>
            <a:endParaRPr/>
          </a:p>
          <a:p>
            <a:pPr indent="0" lvl="0" marL="0" rtl="0" algn="l">
              <a:spcBef>
                <a:spcPts val="0"/>
              </a:spcBef>
              <a:spcAft>
                <a:spcPts val="0"/>
              </a:spcAft>
              <a:buNone/>
            </a:pPr>
            <a:r>
              <a:rPr lang="en"/>
              <a:t>Speaker: 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communication thing: “Designers job doesn’t end when the CAD is finished, still have to work with frabircation to make sure that everything goes smoothly, and work to make sure all the issues are resolved”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2943d117fc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943d117fc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Idk man pick an assembly </a:t>
            </a:r>
            <a:endParaRPr/>
          </a:p>
          <a:p>
            <a:pPr indent="0" lvl="0" marL="0" rtl="0" algn="l">
              <a:spcBef>
                <a:spcPts val="0"/>
              </a:spcBef>
              <a:spcAft>
                <a:spcPts val="0"/>
              </a:spcAft>
              <a:buNone/>
            </a:pPr>
            <a:r>
              <a:rPr lang="en"/>
              <a:t>Speaker: 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Fill Time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943d117fc3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943d117fc3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Idk man pick an assembly </a:t>
            </a:r>
            <a:endParaRPr/>
          </a:p>
          <a:p>
            <a:pPr indent="0" lvl="0" marL="0" rtl="0" algn="l">
              <a:spcBef>
                <a:spcPts val="0"/>
              </a:spcBef>
              <a:spcAft>
                <a:spcPts val="0"/>
              </a:spcAft>
              <a:buNone/>
            </a:pPr>
            <a:r>
              <a:rPr lang="en"/>
              <a:t>Speaker: Sam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Fill Time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24fbb033f34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24fbb033f3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 name="Shape 42"/>
        <p:cNvGrpSpPr/>
        <p:nvPr/>
      </p:nvGrpSpPr>
      <p:grpSpPr>
        <a:xfrm>
          <a:off x="0" y="0"/>
          <a:ext cx="0" cy="0"/>
          <a:chOff x="0" y="0"/>
          <a:chExt cx="0" cy="0"/>
        </a:xfrm>
      </p:grpSpPr>
      <p:sp>
        <p:nvSpPr>
          <p:cNvPr id="43" name="Google Shape;43;g25cfef16a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 name="Google Shape;44;g25cfef16a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24fbb033f34_0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 name="Google Shape;53;g24fbb033f34_0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SzPts val="1400"/>
              <a:buNone/>
            </a:pPr>
            <a:r>
              <a:rPr lang="en">
                <a:solidFill>
                  <a:schemeClr val="dk1"/>
                </a:solidFill>
              </a:rPr>
              <a:t>Brendan</a:t>
            </a:r>
            <a:endParaRPr sz="110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 name="Shape 59"/>
        <p:cNvGrpSpPr/>
        <p:nvPr/>
      </p:nvGrpSpPr>
      <p:grpSpPr>
        <a:xfrm>
          <a:off x="0" y="0"/>
          <a:ext cx="0" cy="0"/>
          <a:chOff x="0" y="0"/>
          <a:chExt cx="0" cy="0"/>
        </a:xfrm>
      </p:grpSpPr>
      <p:sp>
        <p:nvSpPr>
          <p:cNvPr id="60" name="Google Shape;60;g25cfef16ba7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25cfef16ba7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1678 robot release CAD</a:t>
            </a:r>
            <a:endParaRPr/>
          </a:p>
          <a:p>
            <a:pPr indent="0" lvl="0" marL="0" rtl="0" algn="l">
              <a:spcBef>
                <a:spcPts val="0"/>
              </a:spcBef>
              <a:spcAft>
                <a:spcPts val="0"/>
              </a:spcAft>
              <a:buNone/>
            </a:pPr>
            <a:r>
              <a:rPr lang="en"/>
              <a:t>Speaker: Sam</a:t>
            </a:r>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4fbb033f34_0_3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4fbb033f34_0_3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Sam</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2943d117fc3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2943d117fc3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Speaker: Sam</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292229b5aa8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292229b5aa8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Remember to say a lot of this will be Onshape specific, but some is applicable everywhere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9220f853ad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29220f853ad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Image of 2022 Beta Robot Folder </a:t>
            </a:r>
            <a:endParaRPr/>
          </a:p>
          <a:p>
            <a:pPr indent="0" lvl="0" marL="0" rtl="0" algn="l">
              <a:spcBef>
                <a:spcPts val="0"/>
              </a:spcBef>
              <a:spcAft>
                <a:spcPts val="0"/>
              </a:spcAft>
              <a:buNone/>
            </a:pPr>
            <a:r>
              <a:rPr lang="en"/>
              <a:t>Speaker: Brendan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11" name="Google Shape;11;p2"/>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12" name="Google Shape;12;p2"/>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5" name="Google Shape;15;p3"/>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16" name="Google Shape;16;p3"/>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4"/>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9" name="Google Shape;19;p4"/>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0" name="Google Shape;20;p4"/>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21" name="Google Shape;21;p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24" name="Google Shape;24;p5"/>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5" name="Shape 25"/>
        <p:cNvGrpSpPr/>
        <p:nvPr/>
      </p:nvGrpSpPr>
      <p:grpSpPr>
        <a:xfrm>
          <a:off x="0" y="0"/>
          <a:ext cx="0" cy="0"/>
          <a:chOff x="0" y="0"/>
          <a:chExt cx="0" cy="0"/>
        </a:xfrm>
      </p:grpSpPr>
      <p:sp>
        <p:nvSpPr>
          <p:cNvPr id="26" name="Google Shape;26;p6"/>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
        <p:nvSpPr>
          <p:cNvPr id="27" name="Google Shape;27;p6"/>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7"/>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7" name="Google Shape;7;p1"/>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
        <p:nvSpPr>
          <p:cNvPr id="8" name="Google Shape;8;p1"/>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1"/>
                </a:solidFill>
              </a:defRPr>
            </a:lvl1pPr>
            <a:lvl2pPr lvl="1" rtl="0" algn="r">
              <a:buNone/>
              <a:defRPr sz="1300">
                <a:solidFill>
                  <a:schemeClr val="dk1"/>
                </a:solidFill>
              </a:defRPr>
            </a:lvl2pPr>
            <a:lvl3pPr lvl="2" rtl="0" algn="r">
              <a:buNone/>
              <a:defRPr sz="1300">
                <a:solidFill>
                  <a:schemeClr val="dk1"/>
                </a:solidFill>
              </a:defRPr>
            </a:lvl3pPr>
            <a:lvl4pPr lvl="3" rtl="0" algn="r">
              <a:buNone/>
              <a:defRPr sz="1300">
                <a:solidFill>
                  <a:schemeClr val="dk1"/>
                </a:solidFill>
              </a:defRPr>
            </a:lvl4pPr>
            <a:lvl5pPr lvl="4" rtl="0" algn="r">
              <a:buNone/>
              <a:defRPr sz="1300">
                <a:solidFill>
                  <a:schemeClr val="dk1"/>
                </a:solidFill>
              </a:defRPr>
            </a:lvl5pPr>
            <a:lvl6pPr lvl="5" rtl="0" algn="r">
              <a:buNone/>
              <a:defRPr sz="1300">
                <a:solidFill>
                  <a:schemeClr val="dk1"/>
                </a:solidFill>
              </a:defRPr>
            </a:lvl6pPr>
            <a:lvl7pPr lvl="6" rtl="0" algn="r">
              <a:buNone/>
              <a:defRPr sz="1300">
                <a:solidFill>
                  <a:schemeClr val="dk1"/>
                </a:solidFill>
              </a:defRPr>
            </a:lvl7pPr>
            <a:lvl8pPr lvl="7" rtl="0" algn="r">
              <a:buNone/>
              <a:defRPr sz="1300">
                <a:solidFill>
                  <a:schemeClr val="dk1"/>
                </a:solidFill>
              </a:defRPr>
            </a:lvl8pPr>
            <a:lvl9pPr lvl="8" rtl="0"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21.png"/><Relationship Id="rId5"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png"/><Relationship Id="rId4" Type="http://schemas.openxmlformats.org/officeDocument/2006/relationships/image" Target="../media/image24.png"/><Relationship Id="rId5"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9.jpg"/><Relationship Id="rId5"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85275" y="1820279"/>
            <a:ext cx="82296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 sz="3000">
                <a:solidFill>
                  <a:srgbClr val="5BE300"/>
                </a:solidFill>
                <a:latin typeface="Quicksand"/>
                <a:ea typeface="Quicksand"/>
                <a:cs typeface="Quicksand"/>
                <a:sym typeface="Quicksand"/>
              </a:rPr>
              <a:t>Citrus Circuits </a:t>
            </a:r>
            <a:endParaRPr b="0" sz="3000">
              <a:solidFill>
                <a:srgbClr val="5BE300"/>
              </a:solidFill>
              <a:latin typeface="Quicksand"/>
              <a:ea typeface="Quicksand"/>
              <a:cs typeface="Quicksand"/>
              <a:sym typeface="Quicksand"/>
            </a:endParaRPr>
          </a:p>
          <a:p>
            <a:pPr indent="0" lvl="0" marL="0" rtl="0" algn="ctr">
              <a:spcBef>
                <a:spcPts val="0"/>
              </a:spcBef>
              <a:spcAft>
                <a:spcPts val="0"/>
              </a:spcAft>
              <a:buNone/>
            </a:pPr>
            <a:r>
              <a:rPr b="0" lang="en" sz="3000">
                <a:solidFill>
                  <a:srgbClr val="5BE300"/>
                </a:solidFill>
                <a:latin typeface="Quicksand"/>
                <a:ea typeface="Quicksand"/>
                <a:cs typeface="Quicksand"/>
                <a:sym typeface="Quicksand"/>
              </a:rPr>
              <a:t>Fall Workshop Series</a:t>
            </a:r>
            <a:endParaRPr b="0" sz="3000">
              <a:solidFill>
                <a:srgbClr val="5BE300"/>
              </a:solidFill>
              <a:latin typeface="Quicksand"/>
              <a:ea typeface="Quicksand"/>
              <a:cs typeface="Quicksand"/>
              <a:sym typeface="Quicksand"/>
            </a:endParaRPr>
          </a:p>
          <a:p>
            <a:pPr indent="0" lvl="0" marL="0" rtl="0" algn="ctr">
              <a:spcBef>
                <a:spcPts val="0"/>
              </a:spcBef>
              <a:spcAft>
                <a:spcPts val="0"/>
              </a:spcAft>
              <a:buNone/>
            </a:pPr>
            <a:r>
              <a:t/>
            </a:r>
            <a:endParaRPr b="0" sz="3000">
              <a:solidFill>
                <a:srgbClr val="FFFFFF"/>
              </a:solidFill>
              <a:latin typeface="Quicksand"/>
              <a:ea typeface="Quicksand"/>
              <a:cs typeface="Quicksand"/>
              <a:sym typeface="Quicksand"/>
            </a:endParaRPr>
          </a:p>
        </p:txBody>
      </p:sp>
      <p:sp>
        <p:nvSpPr>
          <p:cNvPr id="35" name="Google Shape;35;p8"/>
          <p:cNvSpPr txBox="1"/>
          <p:nvPr/>
        </p:nvSpPr>
        <p:spPr>
          <a:xfrm>
            <a:off x="1672050" y="2118750"/>
            <a:ext cx="57999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Quicksand"/>
                <a:ea typeface="Quicksand"/>
                <a:cs typeface="Quicksand"/>
                <a:sym typeface="Quicksand"/>
              </a:rPr>
              <a:t>CAD Principles</a:t>
            </a:r>
            <a:endParaRPr sz="4800">
              <a:solidFill>
                <a:srgbClr val="FFFFFF"/>
              </a:solidFill>
              <a:latin typeface="Quicksand"/>
              <a:ea typeface="Quicksand"/>
              <a:cs typeface="Quicksand"/>
              <a:sym typeface="Quicksand"/>
            </a:endParaRPr>
          </a:p>
        </p:txBody>
      </p:sp>
      <p:sp>
        <p:nvSpPr>
          <p:cNvPr id="36" name="Google Shape;36;p8"/>
          <p:cNvSpPr txBox="1"/>
          <p:nvPr/>
        </p:nvSpPr>
        <p:spPr>
          <a:xfrm>
            <a:off x="3279300" y="3143650"/>
            <a:ext cx="2585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Quicksand"/>
                <a:ea typeface="Quicksand"/>
                <a:cs typeface="Quicksand"/>
                <a:sym typeface="Quicksand"/>
              </a:rPr>
              <a:t>By Brendan Rockwell and Sam Calvert</a:t>
            </a:r>
            <a:endParaRPr sz="1800">
              <a:solidFill>
                <a:srgbClr val="FFFFFF"/>
              </a:solidFill>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2" name="Shape 92"/>
        <p:cNvGrpSpPr/>
        <p:nvPr/>
      </p:nvGrpSpPr>
      <p:grpSpPr>
        <a:xfrm>
          <a:off x="0" y="0"/>
          <a:ext cx="0" cy="0"/>
          <a:chOff x="0" y="0"/>
          <a:chExt cx="0" cy="0"/>
        </a:xfrm>
      </p:grpSpPr>
      <p:sp>
        <p:nvSpPr>
          <p:cNvPr id="93" name="Google Shape;93;p17"/>
          <p:cNvSpPr txBox="1"/>
          <p:nvPr/>
        </p:nvSpPr>
        <p:spPr>
          <a:xfrm>
            <a:off x="1498800" y="431700"/>
            <a:ext cx="6146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Division of Labor</a:t>
            </a:r>
            <a:endParaRPr sz="3600">
              <a:solidFill>
                <a:srgbClr val="FFFFFF"/>
              </a:solidFill>
              <a:latin typeface="Quicksand"/>
              <a:ea typeface="Quicksand"/>
              <a:cs typeface="Quicksand"/>
              <a:sym typeface="Quicksand"/>
            </a:endParaRPr>
          </a:p>
        </p:txBody>
      </p:sp>
      <p:sp>
        <p:nvSpPr>
          <p:cNvPr id="94" name="Google Shape;94;p17"/>
          <p:cNvSpPr txBox="1"/>
          <p:nvPr/>
        </p:nvSpPr>
        <p:spPr>
          <a:xfrm>
            <a:off x="925050" y="1242400"/>
            <a:ext cx="4574100" cy="3086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Limited work + limited experience </a:t>
            </a:r>
            <a:endParaRPr sz="2400">
              <a:solidFill>
                <a:srgbClr val="FFFFFF"/>
              </a:solidFill>
              <a:latin typeface="Quicksand"/>
              <a:ea typeface="Quicksand"/>
              <a:cs typeface="Quicksand"/>
              <a:sym typeface="Quicksand"/>
            </a:endParaRPr>
          </a:p>
          <a:p>
            <a:pPr indent="-381000" lvl="0" marL="4572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Opportunity to train and delegate </a:t>
            </a:r>
            <a:endParaRPr sz="2400">
              <a:solidFill>
                <a:srgbClr val="FFFFFF"/>
              </a:solidFill>
              <a:latin typeface="Quicksand"/>
              <a:ea typeface="Quicksand"/>
              <a:cs typeface="Quicksand"/>
              <a:sym typeface="Quicksand"/>
            </a:endParaRPr>
          </a:p>
          <a:p>
            <a:pPr indent="-381000" lvl="0" marL="4572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Bypasses tunnel vision for experienced members </a:t>
            </a:r>
            <a:endParaRPr sz="2400">
              <a:solidFill>
                <a:srgbClr val="FFFFFF"/>
              </a:solidFill>
              <a:latin typeface="Quicksand"/>
              <a:ea typeface="Quicksand"/>
              <a:cs typeface="Quicksand"/>
              <a:sym typeface="Quicksand"/>
            </a:endParaRPr>
          </a:p>
          <a:p>
            <a:pPr indent="0" lvl="0" marL="0" marR="0" rtl="0" algn="l">
              <a:lnSpc>
                <a:spcPct val="115000"/>
              </a:lnSpc>
              <a:spcBef>
                <a:spcPts val="0"/>
              </a:spcBef>
              <a:spcAft>
                <a:spcPts val="0"/>
              </a:spcAft>
              <a:buNone/>
            </a:pPr>
            <a:r>
              <a:t/>
            </a:r>
            <a:endParaRPr sz="2400">
              <a:solidFill>
                <a:srgbClr val="FFFFFF"/>
              </a:solidFill>
              <a:latin typeface="Quicksand"/>
              <a:ea typeface="Quicksand"/>
              <a:cs typeface="Quicksand"/>
              <a:sym typeface="Quicksand"/>
            </a:endParaRPr>
          </a:p>
          <a:p>
            <a:pPr indent="0" lvl="0" marL="0" marR="0" rtl="0" algn="l">
              <a:lnSpc>
                <a:spcPct val="115000"/>
              </a:lnSpc>
              <a:spcBef>
                <a:spcPts val="0"/>
              </a:spcBef>
              <a:spcAft>
                <a:spcPts val="0"/>
              </a:spcAft>
              <a:buNone/>
            </a:pPr>
            <a:r>
              <a:t/>
            </a:r>
            <a:endParaRPr sz="2400">
              <a:solidFill>
                <a:srgbClr val="FFFFFF"/>
              </a:solidFill>
              <a:latin typeface="Quicksand"/>
              <a:ea typeface="Quicksand"/>
              <a:cs typeface="Quicksand"/>
              <a:sym typeface="Quicksand"/>
            </a:endParaRPr>
          </a:p>
          <a:p>
            <a:pPr indent="0" lvl="0" marL="0" marR="0" rtl="0" algn="l">
              <a:lnSpc>
                <a:spcPct val="115000"/>
              </a:lnSpc>
              <a:spcBef>
                <a:spcPts val="0"/>
              </a:spcBef>
              <a:spcAft>
                <a:spcPts val="0"/>
              </a:spcAft>
              <a:buNone/>
            </a:pPr>
            <a:r>
              <a:rPr lang="en" sz="2400">
                <a:solidFill>
                  <a:srgbClr val="FFFFFF"/>
                </a:solidFill>
                <a:latin typeface="Quicksand"/>
                <a:ea typeface="Quicksand"/>
                <a:cs typeface="Quicksand"/>
                <a:sym typeface="Quicksand"/>
              </a:rPr>
              <a:t> </a:t>
            </a:r>
            <a:endParaRPr sz="2400">
              <a:solidFill>
                <a:srgbClr val="FFFFFF"/>
              </a:solidFill>
              <a:latin typeface="Quicksand"/>
              <a:ea typeface="Quicksand"/>
              <a:cs typeface="Quicksand"/>
              <a:sym typeface="Quicksand"/>
            </a:endParaRPr>
          </a:p>
        </p:txBody>
      </p:sp>
      <p:pic>
        <p:nvPicPr>
          <p:cNvPr id="95" name="Google Shape;95;p17"/>
          <p:cNvPicPr preferRelativeResize="0"/>
          <p:nvPr/>
        </p:nvPicPr>
        <p:blipFill>
          <a:blip r:embed="rId4">
            <a:alphaModFix/>
          </a:blip>
          <a:stretch>
            <a:fillRect/>
          </a:stretch>
        </p:blipFill>
        <p:spPr>
          <a:xfrm>
            <a:off x="5499150" y="1163525"/>
            <a:ext cx="3012504" cy="29688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18"/>
          <p:cNvSpPr txBox="1"/>
          <p:nvPr/>
        </p:nvSpPr>
        <p:spPr>
          <a:xfrm>
            <a:off x="1450350" y="2042550"/>
            <a:ext cx="62433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Quicksand"/>
                <a:ea typeface="Quicksand"/>
                <a:cs typeface="Quicksand"/>
                <a:sym typeface="Quicksand"/>
              </a:rPr>
              <a:t>Mechanical Design</a:t>
            </a:r>
            <a:endParaRPr sz="4800">
              <a:solidFill>
                <a:srgbClr val="FFFFFF"/>
              </a:solidFill>
              <a:latin typeface="Quicksand"/>
              <a:ea typeface="Quicksand"/>
              <a:cs typeface="Quicksand"/>
              <a:sym typeface="Quicksan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19"/>
          <p:cNvSpPr txBox="1"/>
          <p:nvPr/>
        </p:nvSpPr>
        <p:spPr>
          <a:xfrm>
            <a:off x="965250" y="1368350"/>
            <a:ext cx="7213500" cy="72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rgbClr val="FFFFFF"/>
                </a:solidFill>
                <a:latin typeface="Quicksand"/>
                <a:ea typeface="Quicksand"/>
                <a:cs typeface="Quicksand"/>
                <a:sym typeface="Quicksand"/>
              </a:rPr>
              <a:t>“The process of using available resources to efficiently develop a mechanical solution to a series of problems or challenges”</a:t>
            </a:r>
            <a:endParaRPr sz="3500">
              <a:solidFill>
                <a:srgbClr val="FFFFFF"/>
              </a:solidFill>
              <a:latin typeface="Quicksand"/>
              <a:ea typeface="Quicksand"/>
              <a:cs typeface="Quicksand"/>
              <a:sym typeface="Quicksa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9" name="Shape 109"/>
        <p:cNvGrpSpPr/>
        <p:nvPr/>
      </p:nvGrpSpPr>
      <p:grpSpPr>
        <a:xfrm>
          <a:off x="0" y="0"/>
          <a:ext cx="0" cy="0"/>
          <a:chOff x="0" y="0"/>
          <a:chExt cx="0" cy="0"/>
        </a:xfrm>
      </p:grpSpPr>
      <p:sp>
        <p:nvSpPr>
          <p:cNvPr id="110" name="Google Shape;110;p20"/>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Starting Out</a:t>
            </a:r>
            <a:endParaRPr sz="3600">
              <a:solidFill>
                <a:srgbClr val="FFFFFF"/>
              </a:solidFill>
              <a:latin typeface="Quicksand"/>
              <a:ea typeface="Quicksand"/>
              <a:cs typeface="Quicksand"/>
              <a:sym typeface="Quicksand"/>
            </a:endParaRPr>
          </a:p>
        </p:txBody>
      </p:sp>
      <p:sp>
        <p:nvSpPr>
          <p:cNvPr id="111" name="Google Shape;111;p20"/>
          <p:cNvSpPr txBox="1"/>
          <p:nvPr/>
        </p:nvSpPr>
        <p:spPr>
          <a:xfrm>
            <a:off x="718075" y="109000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Start robot design with a single overall sketch</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Contains superstructure, and estimates of mechanisms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Use to check the feasibility of the design</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Helps subsystem leads understand interactions </a:t>
            </a:r>
            <a:endParaRPr sz="2000">
              <a:solidFill>
                <a:srgbClr val="FFFFFF"/>
              </a:solidFill>
              <a:latin typeface="Quicksand"/>
              <a:ea typeface="Quicksand"/>
              <a:cs typeface="Quicksand"/>
              <a:sym typeface="Quicksand"/>
            </a:endParaRPr>
          </a:p>
        </p:txBody>
      </p:sp>
      <p:pic>
        <p:nvPicPr>
          <p:cNvPr id="112" name="Google Shape;112;p20"/>
          <p:cNvPicPr preferRelativeResize="0"/>
          <p:nvPr/>
        </p:nvPicPr>
        <p:blipFill>
          <a:blip r:embed="rId4">
            <a:alphaModFix/>
          </a:blip>
          <a:stretch>
            <a:fillRect/>
          </a:stretch>
        </p:blipFill>
        <p:spPr>
          <a:xfrm>
            <a:off x="5360575" y="1483088"/>
            <a:ext cx="3478626" cy="230022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21"/>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Beginning Mechanism Design</a:t>
            </a:r>
            <a:endParaRPr sz="3600">
              <a:solidFill>
                <a:srgbClr val="FFFFFF"/>
              </a:solidFill>
              <a:latin typeface="Quicksand"/>
              <a:ea typeface="Quicksand"/>
              <a:cs typeface="Quicksand"/>
              <a:sym typeface="Quicksand"/>
            </a:endParaRPr>
          </a:p>
        </p:txBody>
      </p:sp>
      <p:sp>
        <p:nvSpPr>
          <p:cNvPr id="118" name="Google Shape;118;p21"/>
          <p:cNvSpPr txBox="1"/>
          <p:nvPr/>
        </p:nvSpPr>
        <p:spPr>
          <a:xfrm>
            <a:off x="718075" y="109000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Write down what the subsystem needs to deal with/do</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Intake → Pick up game pieces and survive harsh impacts</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Two types of durability</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Elastic and Rigid</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Establish the power chain and goal motor ratios </a:t>
            </a:r>
            <a:endParaRPr sz="2000">
              <a:solidFill>
                <a:srgbClr val="FFFFFF"/>
              </a:solidFill>
              <a:latin typeface="Quicksand"/>
              <a:ea typeface="Quicksand"/>
              <a:cs typeface="Quicksand"/>
              <a:sym typeface="Quicksand"/>
            </a:endParaRPr>
          </a:p>
        </p:txBody>
      </p:sp>
      <p:pic>
        <p:nvPicPr>
          <p:cNvPr id="119" name="Google Shape;119;p21"/>
          <p:cNvPicPr preferRelativeResize="0"/>
          <p:nvPr/>
        </p:nvPicPr>
        <p:blipFill rotWithShape="1">
          <a:blip r:embed="rId4">
            <a:alphaModFix/>
          </a:blip>
          <a:srcRect b="46127" l="34417" r="45910" t="20685"/>
          <a:stretch/>
        </p:blipFill>
        <p:spPr>
          <a:xfrm>
            <a:off x="5956975" y="1307709"/>
            <a:ext cx="2267223" cy="286869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3" name="Shape 123"/>
        <p:cNvGrpSpPr/>
        <p:nvPr/>
      </p:nvGrpSpPr>
      <p:grpSpPr>
        <a:xfrm>
          <a:off x="0" y="0"/>
          <a:ext cx="0" cy="0"/>
          <a:chOff x="0" y="0"/>
          <a:chExt cx="0" cy="0"/>
        </a:xfrm>
      </p:grpSpPr>
      <p:sp>
        <p:nvSpPr>
          <p:cNvPr id="124" name="Google Shape;124;p22"/>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How To Know Ratios?</a:t>
            </a:r>
            <a:endParaRPr sz="3600">
              <a:solidFill>
                <a:srgbClr val="FFFFFF"/>
              </a:solidFill>
              <a:latin typeface="Quicksand"/>
              <a:ea typeface="Quicksand"/>
              <a:cs typeface="Quicksand"/>
              <a:sym typeface="Quicksand"/>
            </a:endParaRPr>
          </a:p>
        </p:txBody>
      </p:sp>
      <p:sp>
        <p:nvSpPr>
          <p:cNvPr id="125" name="Google Shape;125;p22"/>
          <p:cNvSpPr txBox="1"/>
          <p:nvPr/>
        </p:nvSpPr>
        <p:spPr>
          <a:xfrm>
            <a:off x="718075" y="109000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Using the </a:t>
            </a:r>
            <a:r>
              <a:rPr lang="en" sz="2000">
                <a:solidFill>
                  <a:srgbClr val="FFFFFF"/>
                </a:solidFill>
                <a:latin typeface="Quicksand"/>
                <a:ea typeface="Quicksand"/>
                <a:cs typeface="Quicksand"/>
                <a:sym typeface="Quicksand"/>
              </a:rPr>
              <a:t>expectations</a:t>
            </a:r>
            <a:r>
              <a:rPr lang="en" sz="2000">
                <a:solidFill>
                  <a:srgbClr val="FFFFFF"/>
                </a:solidFill>
                <a:latin typeface="Quicksand"/>
                <a:ea typeface="Quicksand"/>
                <a:cs typeface="Quicksand"/>
                <a:sym typeface="Quicksand"/>
              </a:rPr>
              <a:t> for the subsystem, identify three things</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Goal Stall Torque </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Goal Motor Draw </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Goal Move Time </a:t>
            </a:r>
            <a:endParaRPr sz="2000">
              <a:solidFill>
                <a:srgbClr val="FFFFFF"/>
              </a:solidFill>
              <a:latin typeface="Quicksand"/>
              <a:ea typeface="Quicksand"/>
              <a:cs typeface="Quicksand"/>
              <a:sym typeface="Quicksand"/>
            </a:endParaRPr>
          </a:p>
        </p:txBody>
      </p:sp>
      <p:pic>
        <p:nvPicPr>
          <p:cNvPr id="126" name="Google Shape;126;p22"/>
          <p:cNvPicPr preferRelativeResize="0"/>
          <p:nvPr/>
        </p:nvPicPr>
        <p:blipFill>
          <a:blip r:embed="rId4">
            <a:alphaModFix/>
          </a:blip>
          <a:stretch>
            <a:fillRect/>
          </a:stretch>
        </p:blipFill>
        <p:spPr>
          <a:xfrm>
            <a:off x="5182750" y="1435950"/>
            <a:ext cx="3478625" cy="25650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 name="Shape 130"/>
        <p:cNvGrpSpPr/>
        <p:nvPr/>
      </p:nvGrpSpPr>
      <p:grpSpPr>
        <a:xfrm>
          <a:off x="0" y="0"/>
          <a:ext cx="0" cy="0"/>
          <a:chOff x="0" y="0"/>
          <a:chExt cx="0" cy="0"/>
        </a:xfrm>
      </p:grpSpPr>
      <p:sp>
        <p:nvSpPr>
          <p:cNvPr id="131" name="Google Shape;131;p23"/>
          <p:cNvSpPr txBox="1"/>
          <p:nvPr/>
        </p:nvSpPr>
        <p:spPr>
          <a:xfrm>
            <a:off x="1450350" y="2042550"/>
            <a:ext cx="62433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Quicksand"/>
                <a:ea typeface="Quicksand"/>
                <a:cs typeface="Quicksand"/>
                <a:sym typeface="Quicksand"/>
              </a:rPr>
              <a:t>CAD Standards</a:t>
            </a:r>
            <a:endParaRPr sz="4800">
              <a:solidFill>
                <a:srgbClr val="FFFFFF"/>
              </a:solidFill>
              <a:latin typeface="Quicksand"/>
              <a:ea typeface="Quicksand"/>
              <a:cs typeface="Quicksand"/>
              <a:sym typeface="Quicksa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24"/>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Reference Sketches </a:t>
            </a:r>
            <a:endParaRPr sz="3600">
              <a:solidFill>
                <a:srgbClr val="FFFFFF"/>
              </a:solidFill>
              <a:latin typeface="Quicksand"/>
              <a:ea typeface="Quicksand"/>
              <a:cs typeface="Quicksand"/>
              <a:sym typeface="Quicksand"/>
            </a:endParaRPr>
          </a:p>
        </p:txBody>
      </p:sp>
      <p:sp>
        <p:nvSpPr>
          <p:cNvPr id="137" name="Google Shape;137;p24"/>
          <p:cNvSpPr txBox="1"/>
          <p:nvPr/>
        </p:nvSpPr>
        <p:spPr>
          <a:xfrm>
            <a:off x="718075" y="109000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Levels of detail depending on the complexity of the mechanism</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Model all potential movements of the mechanisms and game pieces</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Establish the location of major structural elements </a:t>
            </a:r>
            <a:endParaRPr sz="2000">
              <a:solidFill>
                <a:srgbClr val="FFFFFF"/>
              </a:solidFill>
              <a:latin typeface="Quicksand"/>
              <a:ea typeface="Quicksand"/>
              <a:cs typeface="Quicksand"/>
              <a:sym typeface="Quicksand"/>
            </a:endParaRPr>
          </a:p>
        </p:txBody>
      </p:sp>
      <p:pic>
        <p:nvPicPr>
          <p:cNvPr id="138" name="Google Shape;138;p24"/>
          <p:cNvPicPr preferRelativeResize="0"/>
          <p:nvPr/>
        </p:nvPicPr>
        <p:blipFill>
          <a:blip r:embed="rId4">
            <a:alphaModFix/>
          </a:blip>
          <a:stretch>
            <a:fillRect/>
          </a:stretch>
        </p:blipFill>
        <p:spPr>
          <a:xfrm>
            <a:off x="5360575" y="1193325"/>
            <a:ext cx="2419026" cy="3294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2" name="Shape 142"/>
        <p:cNvGrpSpPr/>
        <p:nvPr/>
      </p:nvGrpSpPr>
      <p:grpSpPr>
        <a:xfrm>
          <a:off x="0" y="0"/>
          <a:ext cx="0" cy="0"/>
          <a:chOff x="0" y="0"/>
          <a:chExt cx="0" cy="0"/>
        </a:xfrm>
      </p:grpSpPr>
      <p:sp>
        <p:nvSpPr>
          <p:cNvPr id="143" name="Google Shape;143;p25"/>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Quicksand"/>
              <a:ea typeface="Quicksand"/>
              <a:cs typeface="Quicksand"/>
              <a:sym typeface="Quicksand"/>
            </a:endParaRPr>
          </a:p>
        </p:txBody>
      </p:sp>
      <p:pic>
        <p:nvPicPr>
          <p:cNvPr id="144" name="Google Shape;144;p25"/>
          <p:cNvPicPr preferRelativeResize="0"/>
          <p:nvPr/>
        </p:nvPicPr>
        <p:blipFill rotWithShape="1">
          <a:blip r:embed="rId4">
            <a:alphaModFix/>
          </a:blip>
          <a:srcRect b="0" l="0" r="35266" t="0"/>
          <a:stretch/>
        </p:blipFill>
        <p:spPr>
          <a:xfrm>
            <a:off x="461450" y="835852"/>
            <a:ext cx="4051275" cy="3471797"/>
          </a:xfrm>
          <a:prstGeom prst="rect">
            <a:avLst/>
          </a:prstGeom>
          <a:noFill/>
          <a:ln>
            <a:noFill/>
          </a:ln>
        </p:spPr>
      </p:pic>
      <p:pic>
        <p:nvPicPr>
          <p:cNvPr id="145" name="Google Shape;145;p25"/>
          <p:cNvPicPr preferRelativeResize="0"/>
          <p:nvPr/>
        </p:nvPicPr>
        <p:blipFill rotWithShape="1">
          <a:blip r:embed="rId5">
            <a:alphaModFix/>
          </a:blip>
          <a:srcRect b="0" l="0" r="16128" t="0"/>
          <a:stretch/>
        </p:blipFill>
        <p:spPr>
          <a:xfrm>
            <a:off x="4744400" y="1289075"/>
            <a:ext cx="3846099" cy="25653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9" name="Shape 149"/>
        <p:cNvGrpSpPr/>
        <p:nvPr/>
      </p:nvGrpSpPr>
      <p:grpSpPr>
        <a:xfrm>
          <a:off x="0" y="0"/>
          <a:ext cx="0" cy="0"/>
          <a:chOff x="0" y="0"/>
          <a:chExt cx="0" cy="0"/>
        </a:xfrm>
      </p:grpSpPr>
      <p:sp>
        <p:nvSpPr>
          <p:cNvPr id="150" name="Google Shape;150;p26"/>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Moving Forward</a:t>
            </a:r>
            <a:endParaRPr sz="3600">
              <a:solidFill>
                <a:srgbClr val="FFFFFF"/>
              </a:solidFill>
              <a:latin typeface="Quicksand"/>
              <a:ea typeface="Quicksand"/>
              <a:cs typeface="Quicksand"/>
              <a:sym typeface="Quicksand"/>
            </a:endParaRPr>
          </a:p>
        </p:txBody>
      </p:sp>
      <p:sp>
        <p:nvSpPr>
          <p:cNvPr id="151" name="Google Shape;151;p26"/>
          <p:cNvSpPr txBox="1"/>
          <p:nvPr/>
        </p:nvSpPr>
        <p:spPr>
          <a:xfrm>
            <a:off x="718075" y="937600"/>
            <a:ext cx="79392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When generating parts, try to have any large load time modifications at the end</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 Featurescripts, Large Pattern Features, etc.</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Every custom part should be created, but small parts can be </a:t>
            </a:r>
            <a:r>
              <a:rPr lang="en" sz="2000">
                <a:solidFill>
                  <a:srgbClr val="FFFFFF"/>
                </a:solidFill>
                <a:latin typeface="Quicksand"/>
                <a:ea typeface="Quicksand"/>
                <a:cs typeface="Quicksand"/>
                <a:sym typeface="Quicksand"/>
              </a:rPr>
              <a:t>separate</a:t>
            </a:r>
            <a:r>
              <a:rPr lang="en" sz="2000">
                <a:solidFill>
                  <a:srgbClr val="FFFFFF"/>
                </a:solidFill>
                <a:latin typeface="Quicksand"/>
                <a:ea typeface="Quicksand"/>
                <a:cs typeface="Quicksand"/>
                <a:sym typeface="Quicksand"/>
              </a:rPr>
              <a:t> to reduce load times </a:t>
            </a:r>
            <a:endParaRPr sz="2000">
              <a:solidFill>
                <a:srgbClr val="FFFFFF"/>
              </a:solidFill>
              <a:latin typeface="Quicksand"/>
              <a:ea typeface="Quicksand"/>
              <a:cs typeface="Quicksand"/>
              <a:sym typeface="Quicksand"/>
            </a:endParaRPr>
          </a:p>
        </p:txBody>
      </p:sp>
      <p:pic>
        <p:nvPicPr>
          <p:cNvPr id="152" name="Google Shape;152;p26"/>
          <p:cNvPicPr preferRelativeResize="0"/>
          <p:nvPr/>
        </p:nvPicPr>
        <p:blipFill rotWithShape="1">
          <a:blip r:embed="rId4">
            <a:alphaModFix/>
          </a:blip>
          <a:srcRect b="22612" l="0" r="0" t="0"/>
          <a:stretch/>
        </p:blipFill>
        <p:spPr>
          <a:xfrm>
            <a:off x="2206150" y="3177800"/>
            <a:ext cx="4731701" cy="1521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 name="Shape 40"/>
        <p:cNvGrpSpPr/>
        <p:nvPr/>
      </p:nvGrpSpPr>
      <p:grpSpPr>
        <a:xfrm>
          <a:off x="0" y="0"/>
          <a:ext cx="0" cy="0"/>
          <a:chOff x="0" y="0"/>
          <a:chExt cx="0" cy="0"/>
        </a:xfrm>
      </p:grpSpPr>
      <p:sp>
        <p:nvSpPr>
          <p:cNvPr id="41" name="Google Shape;41;p9"/>
          <p:cNvSpPr txBox="1"/>
          <p:nvPr/>
        </p:nvSpPr>
        <p:spPr>
          <a:xfrm>
            <a:off x="601500" y="2004300"/>
            <a:ext cx="7941000" cy="113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6400">
                <a:solidFill>
                  <a:srgbClr val="FFFFFF"/>
                </a:solidFill>
                <a:latin typeface="Quicksand"/>
                <a:ea typeface="Quicksand"/>
                <a:cs typeface="Quicksand"/>
                <a:sym typeface="Quicksand"/>
              </a:rPr>
              <a:t>Who are we?</a:t>
            </a:r>
            <a:endParaRPr sz="6400">
              <a:solidFill>
                <a:srgbClr val="FFFFFF"/>
              </a:solidFill>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6" name="Shape 156"/>
        <p:cNvGrpSpPr/>
        <p:nvPr/>
      </p:nvGrpSpPr>
      <p:grpSpPr>
        <a:xfrm>
          <a:off x="0" y="0"/>
          <a:ext cx="0" cy="0"/>
          <a:chOff x="0" y="0"/>
          <a:chExt cx="0" cy="0"/>
        </a:xfrm>
      </p:grpSpPr>
      <p:sp>
        <p:nvSpPr>
          <p:cNvPr id="157" name="Google Shape;157;p27"/>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3600">
              <a:solidFill>
                <a:srgbClr val="FFFFFF"/>
              </a:solidFill>
              <a:latin typeface="Quicksand"/>
              <a:ea typeface="Quicksand"/>
              <a:cs typeface="Quicksand"/>
              <a:sym typeface="Quicksand"/>
            </a:endParaRPr>
          </a:p>
        </p:txBody>
      </p:sp>
      <p:pic>
        <p:nvPicPr>
          <p:cNvPr id="158" name="Google Shape;158;p27"/>
          <p:cNvPicPr preferRelativeResize="0"/>
          <p:nvPr/>
        </p:nvPicPr>
        <p:blipFill rotWithShape="1">
          <a:blip r:embed="rId4">
            <a:alphaModFix/>
          </a:blip>
          <a:srcRect b="3400" l="5049" r="3148" t="0"/>
          <a:stretch/>
        </p:blipFill>
        <p:spPr>
          <a:xfrm>
            <a:off x="1460500" y="447687"/>
            <a:ext cx="6223000" cy="42481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2" name="Shape 162"/>
        <p:cNvGrpSpPr/>
        <p:nvPr/>
      </p:nvGrpSpPr>
      <p:grpSpPr>
        <a:xfrm>
          <a:off x="0" y="0"/>
          <a:ext cx="0" cy="0"/>
          <a:chOff x="0" y="0"/>
          <a:chExt cx="0" cy="0"/>
        </a:xfrm>
      </p:grpSpPr>
      <p:sp>
        <p:nvSpPr>
          <p:cNvPr id="163" name="Google Shape;163;p28"/>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How To Create Assemblies</a:t>
            </a:r>
            <a:endParaRPr sz="3600">
              <a:solidFill>
                <a:srgbClr val="FFFFFF"/>
              </a:solidFill>
              <a:latin typeface="Quicksand"/>
              <a:ea typeface="Quicksand"/>
              <a:cs typeface="Quicksand"/>
              <a:sym typeface="Quicksand"/>
            </a:endParaRPr>
          </a:p>
        </p:txBody>
      </p:sp>
      <p:sp>
        <p:nvSpPr>
          <p:cNvPr id="164" name="Google Shape;164;p28"/>
          <p:cNvSpPr txBox="1"/>
          <p:nvPr/>
        </p:nvSpPr>
        <p:spPr>
          <a:xfrm>
            <a:off x="718075" y="109000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Model every COT or custom part that will be used in assembly </a:t>
            </a:r>
            <a:r>
              <a:rPr b="1" lang="en" sz="2000">
                <a:solidFill>
                  <a:srgbClr val="FFFFFF"/>
                </a:solidFill>
                <a:latin typeface="Quicksand"/>
                <a:ea typeface="Quicksand"/>
                <a:cs typeface="Quicksand"/>
                <a:sym typeface="Quicksand"/>
              </a:rPr>
              <a:t>EXCEPT</a:t>
            </a:r>
            <a:r>
              <a:rPr lang="en" sz="2000">
                <a:solidFill>
                  <a:srgbClr val="FFFFFF"/>
                </a:solidFill>
                <a:latin typeface="Quicksand"/>
                <a:ea typeface="Quicksand"/>
                <a:cs typeface="Quicksand"/>
                <a:sym typeface="Quicksand"/>
              </a:rPr>
              <a:t> fasteners</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Fasteners drastically increase load time for little gain</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Make sure </a:t>
            </a:r>
            <a:r>
              <a:rPr lang="en" sz="2000">
                <a:solidFill>
                  <a:srgbClr val="FFFFFF"/>
                </a:solidFill>
                <a:latin typeface="Quicksand"/>
                <a:ea typeface="Quicksand"/>
                <a:cs typeface="Quicksand"/>
                <a:sym typeface="Quicksand"/>
              </a:rPr>
              <a:t>every</a:t>
            </a:r>
            <a:r>
              <a:rPr lang="en" sz="2000">
                <a:solidFill>
                  <a:srgbClr val="FFFFFF"/>
                </a:solidFill>
                <a:latin typeface="Quicksand"/>
                <a:ea typeface="Quicksand"/>
                <a:cs typeface="Quicksand"/>
                <a:sym typeface="Quicksand"/>
              </a:rPr>
              <a:t> potential movement is modeled </a:t>
            </a:r>
            <a:endParaRPr sz="2000">
              <a:solidFill>
                <a:srgbClr val="FFFFFF"/>
              </a:solidFill>
              <a:latin typeface="Quicksand"/>
              <a:ea typeface="Quicksand"/>
              <a:cs typeface="Quicksand"/>
              <a:sym typeface="Quicksand"/>
            </a:endParaRPr>
          </a:p>
        </p:txBody>
      </p:sp>
      <p:pic>
        <p:nvPicPr>
          <p:cNvPr id="165" name="Google Shape;165;p28"/>
          <p:cNvPicPr preferRelativeResize="0"/>
          <p:nvPr/>
        </p:nvPicPr>
        <p:blipFill>
          <a:blip r:embed="rId4">
            <a:alphaModFix/>
          </a:blip>
          <a:stretch>
            <a:fillRect/>
          </a:stretch>
        </p:blipFill>
        <p:spPr>
          <a:xfrm>
            <a:off x="5360575" y="1476337"/>
            <a:ext cx="3227351" cy="231372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
        <p:nvSpPr>
          <p:cNvPr id="170" name="Google Shape;170;p29"/>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How To Create CAD for Iteration</a:t>
            </a:r>
            <a:endParaRPr sz="3600">
              <a:solidFill>
                <a:srgbClr val="FFFFFF"/>
              </a:solidFill>
              <a:latin typeface="Quicksand"/>
              <a:ea typeface="Quicksand"/>
              <a:cs typeface="Quicksand"/>
              <a:sym typeface="Quicksand"/>
            </a:endParaRPr>
          </a:p>
        </p:txBody>
      </p:sp>
      <p:sp>
        <p:nvSpPr>
          <p:cNvPr id="171" name="Google Shape;171;p29"/>
          <p:cNvSpPr txBox="1"/>
          <p:nvPr/>
        </p:nvSpPr>
        <p:spPr>
          <a:xfrm>
            <a:off x="718075" y="109000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Make sure sketches are designed around use features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Try to use dimensions as little as possible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Use group mates as much as possible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Try to have as little directly based on </a:t>
            </a:r>
            <a:r>
              <a:rPr lang="en" sz="2000">
                <a:solidFill>
                  <a:srgbClr val="FFFFFF"/>
                </a:solidFill>
                <a:latin typeface="Quicksand"/>
                <a:ea typeface="Quicksand"/>
                <a:cs typeface="Quicksand"/>
                <a:sym typeface="Quicksand"/>
              </a:rPr>
              <a:t>something</a:t>
            </a:r>
            <a:r>
              <a:rPr lang="en" sz="2000">
                <a:solidFill>
                  <a:srgbClr val="FFFFFF"/>
                </a:solidFill>
                <a:latin typeface="Quicksand"/>
                <a:ea typeface="Quicksand"/>
                <a:cs typeface="Quicksand"/>
                <a:sym typeface="Quicksand"/>
              </a:rPr>
              <a:t> else as possible </a:t>
            </a:r>
            <a:endParaRPr sz="2000">
              <a:solidFill>
                <a:srgbClr val="FFFFFF"/>
              </a:solidFill>
              <a:latin typeface="Quicksand"/>
              <a:ea typeface="Quicksand"/>
              <a:cs typeface="Quicksand"/>
              <a:sym typeface="Quicksand"/>
            </a:endParaRPr>
          </a:p>
        </p:txBody>
      </p:sp>
      <p:pic>
        <p:nvPicPr>
          <p:cNvPr id="172" name="Google Shape;172;p29"/>
          <p:cNvPicPr preferRelativeResize="0"/>
          <p:nvPr/>
        </p:nvPicPr>
        <p:blipFill>
          <a:blip r:embed="rId4">
            <a:alphaModFix/>
          </a:blip>
          <a:stretch>
            <a:fillRect/>
          </a:stretch>
        </p:blipFill>
        <p:spPr>
          <a:xfrm>
            <a:off x="5857675" y="2984325"/>
            <a:ext cx="2417952" cy="1328601"/>
          </a:xfrm>
          <a:prstGeom prst="rect">
            <a:avLst/>
          </a:prstGeom>
          <a:noFill/>
          <a:ln>
            <a:noFill/>
          </a:ln>
        </p:spPr>
      </p:pic>
      <p:pic>
        <p:nvPicPr>
          <p:cNvPr id="173" name="Google Shape;173;p29"/>
          <p:cNvPicPr preferRelativeResize="0"/>
          <p:nvPr/>
        </p:nvPicPr>
        <p:blipFill>
          <a:blip r:embed="rId5">
            <a:alphaModFix/>
          </a:blip>
          <a:stretch>
            <a:fillRect/>
          </a:stretch>
        </p:blipFill>
        <p:spPr>
          <a:xfrm>
            <a:off x="5512975" y="1055700"/>
            <a:ext cx="2905297" cy="177622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
        <p:nvSpPr>
          <p:cNvPr id="178" name="Google Shape;178;p30"/>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COTS Libraries</a:t>
            </a:r>
            <a:endParaRPr sz="3600">
              <a:solidFill>
                <a:srgbClr val="FFFFFF"/>
              </a:solidFill>
              <a:latin typeface="Quicksand"/>
              <a:ea typeface="Quicksand"/>
              <a:cs typeface="Quicksand"/>
              <a:sym typeface="Quicksand"/>
            </a:endParaRPr>
          </a:p>
        </p:txBody>
      </p:sp>
      <p:sp>
        <p:nvSpPr>
          <p:cNvPr id="179" name="Google Shape;179;p30"/>
          <p:cNvSpPr txBox="1"/>
          <p:nvPr/>
        </p:nvSpPr>
        <p:spPr>
          <a:xfrm>
            <a:off x="400800" y="102855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Having a standard team-wide library increases efficiency immensely </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Makes it easy to find files when putting together assemblies</a:t>
            </a:r>
            <a:endParaRPr sz="2000">
              <a:solidFill>
                <a:srgbClr val="FFFFFF"/>
              </a:solidFill>
              <a:latin typeface="Quicksand"/>
              <a:ea typeface="Quicksand"/>
              <a:cs typeface="Quicksand"/>
              <a:sym typeface="Quicksand"/>
            </a:endParaRPr>
          </a:p>
          <a:p>
            <a:pPr indent="-355600" lvl="1" marL="9144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Everyone has the same version, so no potential conflicts </a:t>
            </a:r>
            <a:endParaRPr sz="2000">
              <a:solidFill>
                <a:srgbClr val="FFFFFF"/>
              </a:solidFill>
              <a:latin typeface="Quicksand"/>
              <a:ea typeface="Quicksand"/>
              <a:cs typeface="Quicksand"/>
              <a:sym typeface="Quicksand"/>
            </a:endParaRPr>
          </a:p>
        </p:txBody>
      </p:sp>
      <p:pic>
        <p:nvPicPr>
          <p:cNvPr id="180" name="Google Shape;180;p30"/>
          <p:cNvPicPr preferRelativeResize="0"/>
          <p:nvPr/>
        </p:nvPicPr>
        <p:blipFill>
          <a:blip r:embed="rId4">
            <a:alphaModFix/>
          </a:blip>
          <a:stretch>
            <a:fillRect/>
          </a:stretch>
        </p:blipFill>
        <p:spPr>
          <a:xfrm>
            <a:off x="5043300" y="1246787"/>
            <a:ext cx="3567377" cy="1871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4" name="Shape 184"/>
        <p:cNvGrpSpPr/>
        <p:nvPr/>
      </p:nvGrpSpPr>
      <p:grpSpPr>
        <a:xfrm>
          <a:off x="0" y="0"/>
          <a:ext cx="0" cy="0"/>
          <a:chOff x="0" y="0"/>
          <a:chExt cx="0" cy="0"/>
        </a:xfrm>
      </p:grpSpPr>
      <p:sp>
        <p:nvSpPr>
          <p:cNvPr id="185" name="Google Shape;185;p31"/>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Interference Checks </a:t>
            </a:r>
            <a:endParaRPr sz="3600">
              <a:solidFill>
                <a:srgbClr val="FFFFFF"/>
              </a:solidFill>
              <a:latin typeface="Quicksand"/>
              <a:ea typeface="Quicksand"/>
              <a:cs typeface="Quicksand"/>
              <a:sym typeface="Quicksand"/>
            </a:endParaRPr>
          </a:p>
        </p:txBody>
      </p:sp>
      <p:sp>
        <p:nvSpPr>
          <p:cNvPr id="186" name="Google Shape;186;p31"/>
          <p:cNvSpPr txBox="1"/>
          <p:nvPr/>
        </p:nvSpPr>
        <p:spPr>
          <a:xfrm>
            <a:off x="718075" y="1090000"/>
            <a:ext cx="46425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Arguably the most valuable thing that CAD gives us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Using section view, check every potential </a:t>
            </a:r>
            <a:r>
              <a:rPr lang="en" sz="2000">
                <a:solidFill>
                  <a:srgbClr val="FFFFFF"/>
                </a:solidFill>
                <a:latin typeface="Quicksand"/>
                <a:ea typeface="Quicksand"/>
                <a:cs typeface="Quicksand"/>
                <a:sym typeface="Quicksand"/>
              </a:rPr>
              <a:t>interference</a:t>
            </a:r>
            <a:r>
              <a:rPr lang="en" sz="2000">
                <a:solidFill>
                  <a:srgbClr val="FFFFFF"/>
                </a:solidFill>
                <a:latin typeface="Quicksand"/>
                <a:ea typeface="Quicksand"/>
                <a:cs typeface="Quicksand"/>
                <a:sym typeface="Quicksand"/>
              </a:rPr>
              <a:t>, at all locations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Also make sure the separate subsystems don’t interfere with each other </a:t>
            </a:r>
            <a:endParaRPr sz="2000">
              <a:solidFill>
                <a:srgbClr val="FFFFFF"/>
              </a:solidFill>
              <a:latin typeface="Quicksand"/>
              <a:ea typeface="Quicksand"/>
              <a:cs typeface="Quicksand"/>
              <a:sym typeface="Quicksand"/>
            </a:endParaRPr>
          </a:p>
        </p:txBody>
      </p:sp>
      <p:pic>
        <p:nvPicPr>
          <p:cNvPr id="187" name="Google Shape;187;p31"/>
          <p:cNvPicPr preferRelativeResize="0"/>
          <p:nvPr/>
        </p:nvPicPr>
        <p:blipFill>
          <a:blip r:embed="rId4">
            <a:alphaModFix/>
          </a:blip>
          <a:stretch>
            <a:fillRect/>
          </a:stretch>
        </p:blipFill>
        <p:spPr>
          <a:xfrm>
            <a:off x="5413700" y="1251274"/>
            <a:ext cx="3167625" cy="2925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1" name="Shape 191"/>
        <p:cNvGrpSpPr/>
        <p:nvPr/>
      </p:nvGrpSpPr>
      <p:grpSpPr>
        <a:xfrm>
          <a:off x="0" y="0"/>
          <a:ext cx="0" cy="0"/>
          <a:chOff x="0" y="0"/>
          <a:chExt cx="0" cy="0"/>
        </a:xfrm>
      </p:grpSpPr>
      <p:sp>
        <p:nvSpPr>
          <p:cNvPr id="192" name="Google Shape;192;p32"/>
          <p:cNvSpPr txBox="1"/>
          <p:nvPr/>
        </p:nvSpPr>
        <p:spPr>
          <a:xfrm>
            <a:off x="1450350" y="2042550"/>
            <a:ext cx="62433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Quicksand"/>
                <a:ea typeface="Quicksand"/>
                <a:cs typeface="Quicksand"/>
                <a:sym typeface="Quicksand"/>
              </a:rPr>
              <a:t>From CAD to Manufacturing</a:t>
            </a:r>
            <a:endParaRPr sz="4800">
              <a:solidFill>
                <a:srgbClr val="FFFFFF"/>
              </a:solidFill>
              <a:latin typeface="Quicksand"/>
              <a:ea typeface="Quicksand"/>
              <a:cs typeface="Quicksand"/>
              <a:sym typeface="Quicksa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
        <p:nvSpPr>
          <p:cNvPr id="197" name="Google Shape;197;p33"/>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The 1678 Process</a:t>
            </a:r>
            <a:endParaRPr sz="3600">
              <a:solidFill>
                <a:srgbClr val="FFFFFF"/>
              </a:solidFill>
              <a:latin typeface="Quicksand"/>
              <a:ea typeface="Quicksand"/>
              <a:cs typeface="Quicksand"/>
              <a:sym typeface="Quicksand"/>
            </a:endParaRPr>
          </a:p>
        </p:txBody>
      </p:sp>
      <p:sp>
        <p:nvSpPr>
          <p:cNvPr id="198" name="Google Shape;198;p33"/>
          <p:cNvSpPr txBox="1"/>
          <p:nvPr/>
        </p:nvSpPr>
        <p:spPr>
          <a:xfrm>
            <a:off x="718075" y="1090000"/>
            <a:ext cx="79491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Design students label each part inside of the CAD software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An external spreadsheet exists to track part status and details </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Use CAD for Part Drawings, DXF files, STL’s and more</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Communication is key</a:t>
            </a:r>
            <a:endParaRPr sz="2000">
              <a:solidFill>
                <a:srgbClr val="FFFFFF"/>
              </a:solidFill>
              <a:latin typeface="Quicksand"/>
              <a:ea typeface="Quicksand"/>
              <a:cs typeface="Quicksand"/>
              <a:sym typeface="Quicksand"/>
            </a:endParaRPr>
          </a:p>
        </p:txBody>
      </p:sp>
      <p:pic>
        <p:nvPicPr>
          <p:cNvPr id="199" name="Google Shape;199;p33"/>
          <p:cNvPicPr preferRelativeResize="0"/>
          <p:nvPr/>
        </p:nvPicPr>
        <p:blipFill>
          <a:blip r:embed="rId4">
            <a:alphaModFix/>
          </a:blip>
          <a:stretch>
            <a:fillRect/>
          </a:stretch>
        </p:blipFill>
        <p:spPr>
          <a:xfrm>
            <a:off x="1125513" y="3253938"/>
            <a:ext cx="7134225" cy="1019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3" name="Shape 203"/>
        <p:cNvGrpSpPr/>
        <p:nvPr/>
      </p:nvGrpSpPr>
      <p:grpSpPr>
        <a:xfrm>
          <a:off x="0" y="0"/>
          <a:ext cx="0" cy="0"/>
          <a:chOff x="0" y="0"/>
          <a:chExt cx="0" cy="0"/>
        </a:xfrm>
      </p:grpSpPr>
      <p:sp>
        <p:nvSpPr>
          <p:cNvPr id="204" name="Google Shape;204;p34"/>
          <p:cNvSpPr txBox="1"/>
          <p:nvPr/>
        </p:nvSpPr>
        <p:spPr>
          <a:xfrm>
            <a:off x="919800" y="431700"/>
            <a:ext cx="7304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Part Drawings</a:t>
            </a:r>
            <a:endParaRPr sz="3600">
              <a:solidFill>
                <a:srgbClr val="FFFFFF"/>
              </a:solidFill>
              <a:latin typeface="Quicksand"/>
              <a:ea typeface="Quicksand"/>
              <a:cs typeface="Quicksand"/>
              <a:sym typeface="Quicksand"/>
            </a:endParaRPr>
          </a:p>
        </p:txBody>
      </p:sp>
      <p:sp>
        <p:nvSpPr>
          <p:cNvPr id="205" name="Google Shape;205;p34"/>
          <p:cNvSpPr txBox="1"/>
          <p:nvPr/>
        </p:nvSpPr>
        <p:spPr>
          <a:xfrm>
            <a:off x="467600" y="1090000"/>
            <a:ext cx="7848900" cy="3086400"/>
          </a:xfrm>
          <a:prstGeom prst="rect">
            <a:avLst/>
          </a:prstGeom>
          <a:noFill/>
          <a:ln>
            <a:noFill/>
          </a:ln>
        </p:spPr>
        <p:txBody>
          <a:bodyPr anchorCtr="0" anchor="t" bIns="91425" lIns="91425" spcFirstLastPara="1" rIns="91425" wrap="square" tIns="91425">
            <a:noAutofit/>
          </a:bodyPr>
          <a:lstStyle/>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Enables fabricators to make parts without having the CAD open</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Need to be as clean as possible, while sharing all necessary information</a:t>
            </a:r>
            <a:endParaRPr sz="2000">
              <a:solidFill>
                <a:srgbClr val="FFFFFF"/>
              </a:solidFill>
              <a:latin typeface="Quicksand"/>
              <a:ea typeface="Quicksand"/>
              <a:cs typeface="Quicksand"/>
              <a:sym typeface="Quicksand"/>
            </a:endParaRPr>
          </a:p>
          <a:p>
            <a:pPr indent="-355600" lvl="0" marL="457200" marR="0" rtl="0" algn="l">
              <a:lnSpc>
                <a:spcPct val="115000"/>
              </a:lnSpc>
              <a:spcBef>
                <a:spcPts val="100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Define everything from one corner as to limit the number of times machinists have to zero machines </a:t>
            </a:r>
            <a:endParaRPr sz="2000">
              <a:solidFill>
                <a:srgbClr val="FFFFFF"/>
              </a:solidFill>
              <a:latin typeface="Quicksand"/>
              <a:ea typeface="Quicksand"/>
              <a:cs typeface="Quicksand"/>
              <a:sym typeface="Quicksa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9" name="Shape 209"/>
        <p:cNvGrpSpPr/>
        <p:nvPr/>
      </p:nvGrpSpPr>
      <p:grpSpPr>
        <a:xfrm>
          <a:off x="0" y="0"/>
          <a:ext cx="0" cy="0"/>
          <a:chOff x="0" y="0"/>
          <a:chExt cx="0" cy="0"/>
        </a:xfrm>
      </p:grpSpPr>
      <p:pic>
        <p:nvPicPr>
          <p:cNvPr id="210" name="Google Shape;210;p35"/>
          <p:cNvPicPr preferRelativeResize="0"/>
          <p:nvPr/>
        </p:nvPicPr>
        <p:blipFill>
          <a:blip r:embed="rId4">
            <a:alphaModFix/>
          </a:blip>
          <a:stretch>
            <a:fillRect/>
          </a:stretch>
        </p:blipFill>
        <p:spPr>
          <a:xfrm>
            <a:off x="418875" y="1032800"/>
            <a:ext cx="4026124" cy="3077906"/>
          </a:xfrm>
          <a:prstGeom prst="rect">
            <a:avLst/>
          </a:prstGeom>
          <a:noFill/>
          <a:ln>
            <a:noFill/>
          </a:ln>
        </p:spPr>
      </p:pic>
      <p:pic>
        <p:nvPicPr>
          <p:cNvPr id="211" name="Google Shape;211;p35"/>
          <p:cNvPicPr preferRelativeResize="0"/>
          <p:nvPr/>
        </p:nvPicPr>
        <p:blipFill rotWithShape="1">
          <a:blip r:embed="rId5">
            <a:alphaModFix/>
          </a:blip>
          <a:srcRect b="0" l="5100" r="958" t="0"/>
          <a:stretch/>
        </p:blipFill>
        <p:spPr>
          <a:xfrm>
            <a:off x="4703200" y="1006675"/>
            <a:ext cx="3942699" cy="3130150"/>
          </a:xfrm>
          <a:prstGeom prst="rect">
            <a:avLst/>
          </a:prstGeom>
          <a:noFill/>
          <a:ln>
            <a:noFill/>
          </a:ln>
        </p:spPr>
      </p:pic>
      <p:sp>
        <p:nvSpPr>
          <p:cNvPr id="212" name="Google Shape;212;p35"/>
          <p:cNvSpPr/>
          <p:nvPr/>
        </p:nvSpPr>
        <p:spPr>
          <a:xfrm>
            <a:off x="7175075" y="3358825"/>
            <a:ext cx="100200" cy="81600"/>
          </a:xfrm>
          <a:prstGeom prst="roundRect">
            <a:avLst>
              <a:gd fmla="val 16667" name="adj"/>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6" name="Shape 216"/>
        <p:cNvGrpSpPr/>
        <p:nvPr/>
      </p:nvGrpSpPr>
      <p:grpSpPr>
        <a:xfrm>
          <a:off x="0" y="0"/>
          <a:ext cx="0" cy="0"/>
          <a:chOff x="0" y="0"/>
          <a:chExt cx="0" cy="0"/>
        </a:xfrm>
      </p:grpSpPr>
      <p:sp>
        <p:nvSpPr>
          <p:cNvPr id="217" name="Google Shape;217;p36"/>
          <p:cNvSpPr txBox="1"/>
          <p:nvPr>
            <p:ph type="title"/>
          </p:nvPr>
        </p:nvSpPr>
        <p:spPr>
          <a:xfrm>
            <a:off x="485275" y="1896479"/>
            <a:ext cx="8229600" cy="8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0" lang="en" sz="3000">
                <a:solidFill>
                  <a:srgbClr val="5BE300"/>
                </a:solidFill>
                <a:latin typeface="Quicksand"/>
                <a:ea typeface="Quicksand"/>
                <a:cs typeface="Quicksand"/>
                <a:sym typeface="Quicksand"/>
              </a:rPr>
              <a:t>Citrus Circuits </a:t>
            </a:r>
            <a:endParaRPr b="0" sz="3000">
              <a:solidFill>
                <a:srgbClr val="5BE300"/>
              </a:solidFill>
              <a:latin typeface="Quicksand"/>
              <a:ea typeface="Quicksand"/>
              <a:cs typeface="Quicksand"/>
              <a:sym typeface="Quicksand"/>
            </a:endParaRPr>
          </a:p>
          <a:p>
            <a:pPr indent="0" lvl="0" marL="0" rtl="0" algn="ctr">
              <a:spcBef>
                <a:spcPts val="0"/>
              </a:spcBef>
              <a:spcAft>
                <a:spcPts val="0"/>
              </a:spcAft>
              <a:buNone/>
            </a:pPr>
            <a:r>
              <a:rPr b="0" lang="en" sz="3000">
                <a:solidFill>
                  <a:srgbClr val="5BE300"/>
                </a:solidFill>
                <a:latin typeface="Quicksand"/>
                <a:ea typeface="Quicksand"/>
                <a:cs typeface="Quicksand"/>
                <a:sym typeface="Quicksand"/>
              </a:rPr>
              <a:t>Fall Workshop Series</a:t>
            </a:r>
            <a:endParaRPr b="0" sz="3000">
              <a:solidFill>
                <a:srgbClr val="5BE300"/>
              </a:solidFill>
              <a:latin typeface="Quicksand"/>
              <a:ea typeface="Quicksand"/>
              <a:cs typeface="Quicksand"/>
              <a:sym typeface="Quicksand"/>
            </a:endParaRPr>
          </a:p>
          <a:p>
            <a:pPr indent="0" lvl="0" marL="0" rtl="0" algn="ctr">
              <a:spcBef>
                <a:spcPts val="0"/>
              </a:spcBef>
              <a:spcAft>
                <a:spcPts val="0"/>
              </a:spcAft>
              <a:buNone/>
            </a:pPr>
            <a:r>
              <a:t/>
            </a:r>
            <a:endParaRPr b="0" sz="3000">
              <a:solidFill>
                <a:srgbClr val="FFFFFF"/>
              </a:solidFill>
              <a:latin typeface="Quicksand"/>
              <a:ea typeface="Quicksand"/>
              <a:cs typeface="Quicksand"/>
              <a:sym typeface="Quicksand"/>
            </a:endParaRPr>
          </a:p>
        </p:txBody>
      </p:sp>
      <p:sp>
        <p:nvSpPr>
          <p:cNvPr id="218" name="Google Shape;218;p36"/>
          <p:cNvSpPr txBox="1"/>
          <p:nvPr/>
        </p:nvSpPr>
        <p:spPr>
          <a:xfrm>
            <a:off x="1265400" y="2237650"/>
            <a:ext cx="66132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000">
                <a:solidFill>
                  <a:srgbClr val="FFFFFF"/>
                </a:solidFill>
                <a:latin typeface="Quicksand"/>
                <a:ea typeface="Quicksand"/>
                <a:cs typeface="Quicksand"/>
                <a:sym typeface="Quicksand"/>
              </a:rPr>
              <a:t>bmrockwell.dc</a:t>
            </a:r>
            <a:r>
              <a:rPr lang="en" sz="4000">
                <a:solidFill>
                  <a:srgbClr val="FFFFFF"/>
                </a:solidFill>
                <a:latin typeface="Quicksand"/>
                <a:ea typeface="Quicksand"/>
                <a:cs typeface="Quicksand"/>
                <a:sym typeface="Quicksand"/>
              </a:rPr>
              <a:t>@gmail.com</a:t>
            </a:r>
            <a:endParaRPr sz="4000">
              <a:solidFill>
                <a:srgbClr val="FFFFFF"/>
              </a:solidFill>
              <a:latin typeface="Quicksand"/>
              <a:ea typeface="Quicksand"/>
              <a:cs typeface="Quicksand"/>
              <a:sym typeface="Quicksand"/>
            </a:endParaRPr>
          </a:p>
        </p:txBody>
      </p:sp>
      <p:sp>
        <p:nvSpPr>
          <p:cNvPr id="219" name="Google Shape;219;p36"/>
          <p:cNvSpPr txBox="1"/>
          <p:nvPr/>
        </p:nvSpPr>
        <p:spPr>
          <a:xfrm>
            <a:off x="3279300" y="3143650"/>
            <a:ext cx="2585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Quicksand"/>
                <a:ea typeface="Quicksand"/>
                <a:cs typeface="Quicksand"/>
                <a:sym typeface="Quicksand"/>
              </a:rPr>
              <a:t>Thank You!</a:t>
            </a:r>
            <a:endParaRPr sz="1800">
              <a:solidFill>
                <a:srgbClr val="FFFFFF"/>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5" name="Shape 45"/>
        <p:cNvGrpSpPr/>
        <p:nvPr/>
      </p:nvGrpSpPr>
      <p:grpSpPr>
        <a:xfrm>
          <a:off x="0" y="0"/>
          <a:ext cx="0" cy="0"/>
          <a:chOff x="0" y="0"/>
          <a:chExt cx="0" cy="0"/>
        </a:xfrm>
      </p:grpSpPr>
      <p:sp>
        <p:nvSpPr>
          <p:cNvPr id="46" name="Google Shape;46;p10"/>
          <p:cNvSpPr txBox="1"/>
          <p:nvPr/>
        </p:nvSpPr>
        <p:spPr>
          <a:xfrm>
            <a:off x="546275" y="452200"/>
            <a:ext cx="4041900" cy="4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FFFF"/>
                </a:solidFill>
                <a:latin typeface="Quicksand"/>
                <a:ea typeface="Quicksand"/>
                <a:cs typeface="Quicksand"/>
                <a:sym typeface="Quicksand"/>
              </a:rPr>
              <a:t>Who are we?</a:t>
            </a:r>
            <a:endParaRPr sz="3600">
              <a:solidFill>
                <a:srgbClr val="FFFFFF"/>
              </a:solidFill>
              <a:latin typeface="Quicksand"/>
              <a:ea typeface="Quicksand"/>
              <a:cs typeface="Quicksand"/>
              <a:sym typeface="Quicksand"/>
            </a:endParaRPr>
          </a:p>
        </p:txBody>
      </p:sp>
      <p:sp>
        <p:nvSpPr>
          <p:cNvPr id="47" name="Google Shape;47;p10"/>
          <p:cNvSpPr txBox="1"/>
          <p:nvPr/>
        </p:nvSpPr>
        <p:spPr>
          <a:xfrm>
            <a:off x="256700" y="3385450"/>
            <a:ext cx="4041900" cy="471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Brendan R.</a:t>
            </a:r>
            <a:endParaRPr sz="2400">
              <a:solidFill>
                <a:srgbClr val="FFFFFF"/>
              </a:solidFill>
              <a:latin typeface="Quicksand"/>
              <a:ea typeface="Quicksand"/>
              <a:cs typeface="Quicksand"/>
              <a:sym typeface="Quicksand"/>
            </a:endParaRPr>
          </a:p>
          <a:p>
            <a:pPr indent="-381000" lvl="1" marL="9144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4th year in FRC</a:t>
            </a:r>
            <a:endParaRPr sz="2400">
              <a:solidFill>
                <a:srgbClr val="FFFFFF"/>
              </a:solidFill>
              <a:latin typeface="Quicksand"/>
              <a:ea typeface="Quicksand"/>
              <a:cs typeface="Quicksand"/>
              <a:sym typeface="Quicksand"/>
            </a:endParaRPr>
          </a:p>
          <a:p>
            <a:pPr indent="-381000" lvl="1" marL="9144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Design Lead on 1678</a:t>
            </a:r>
            <a:endParaRPr sz="24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2400">
              <a:solidFill>
                <a:srgbClr val="FFFFFF"/>
              </a:solidFill>
              <a:latin typeface="Quicksand"/>
              <a:ea typeface="Quicksand"/>
              <a:cs typeface="Quicksand"/>
              <a:sym typeface="Quicksand"/>
            </a:endParaRPr>
          </a:p>
          <a:p>
            <a:pPr indent="0" lvl="0" marL="0" rtl="0" algn="l">
              <a:spcBef>
                <a:spcPts val="0"/>
              </a:spcBef>
              <a:spcAft>
                <a:spcPts val="0"/>
              </a:spcAft>
              <a:buNone/>
            </a:pPr>
            <a:r>
              <a:t/>
            </a:r>
            <a:endParaRPr sz="2400">
              <a:solidFill>
                <a:srgbClr val="FFFFFF"/>
              </a:solidFill>
              <a:latin typeface="Quicksand"/>
              <a:ea typeface="Quicksand"/>
              <a:cs typeface="Quicksand"/>
              <a:sym typeface="Quicksand"/>
            </a:endParaRPr>
          </a:p>
        </p:txBody>
      </p:sp>
      <p:pic>
        <p:nvPicPr>
          <p:cNvPr id="48" name="Google Shape;48;p10"/>
          <p:cNvPicPr preferRelativeResize="0"/>
          <p:nvPr/>
        </p:nvPicPr>
        <p:blipFill rotWithShape="1">
          <a:blip r:embed="rId4">
            <a:alphaModFix/>
          </a:blip>
          <a:srcRect b="33641" l="0" r="0" t="4664"/>
          <a:stretch/>
        </p:blipFill>
        <p:spPr>
          <a:xfrm>
            <a:off x="962200" y="1170225"/>
            <a:ext cx="2582477" cy="2124452"/>
          </a:xfrm>
          <a:prstGeom prst="rect">
            <a:avLst/>
          </a:prstGeom>
          <a:noFill/>
          <a:ln>
            <a:noFill/>
          </a:ln>
        </p:spPr>
      </p:pic>
      <p:pic>
        <p:nvPicPr>
          <p:cNvPr id="49" name="Google Shape;49;p10"/>
          <p:cNvPicPr preferRelativeResize="0"/>
          <p:nvPr/>
        </p:nvPicPr>
        <p:blipFill rotWithShape="1">
          <a:blip r:embed="rId5">
            <a:alphaModFix/>
          </a:blip>
          <a:srcRect b="24975" l="0" r="0" t="0"/>
          <a:stretch/>
        </p:blipFill>
        <p:spPr>
          <a:xfrm>
            <a:off x="5371000" y="1034938"/>
            <a:ext cx="2394275" cy="2395023"/>
          </a:xfrm>
          <a:prstGeom prst="rect">
            <a:avLst/>
          </a:prstGeom>
          <a:noFill/>
          <a:ln>
            <a:noFill/>
          </a:ln>
        </p:spPr>
      </p:pic>
      <p:sp>
        <p:nvSpPr>
          <p:cNvPr id="50" name="Google Shape;50;p10"/>
          <p:cNvSpPr txBox="1"/>
          <p:nvPr/>
        </p:nvSpPr>
        <p:spPr>
          <a:xfrm>
            <a:off x="4126650" y="3429950"/>
            <a:ext cx="4633200" cy="471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Sam C.</a:t>
            </a:r>
            <a:endParaRPr sz="2400">
              <a:solidFill>
                <a:srgbClr val="FFFFFF"/>
              </a:solidFill>
              <a:latin typeface="Quicksand"/>
              <a:ea typeface="Quicksand"/>
              <a:cs typeface="Quicksand"/>
              <a:sym typeface="Quicksand"/>
            </a:endParaRPr>
          </a:p>
          <a:p>
            <a:pPr indent="-381000" lvl="1" marL="9144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4th year in FRC</a:t>
            </a:r>
            <a:endParaRPr sz="2400">
              <a:solidFill>
                <a:srgbClr val="FFFFFF"/>
              </a:solidFill>
              <a:latin typeface="Quicksand"/>
              <a:ea typeface="Quicksand"/>
              <a:cs typeface="Quicksand"/>
              <a:sym typeface="Quicksand"/>
            </a:endParaRPr>
          </a:p>
          <a:p>
            <a:pPr indent="-381000" lvl="1" marL="9144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Impact Award Lead </a:t>
            </a:r>
            <a:endParaRPr sz="2400">
              <a:solidFill>
                <a:srgbClr val="FFFFFF"/>
              </a:solidFill>
              <a:latin typeface="Quicksand"/>
              <a:ea typeface="Quicksand"/>
              <a:cs typeface="Quicksand"/>
              <a:sym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 name="Shape 54"/>
        <p:cNvGrpSpPr/>
        <p:nvPr/>
      </p:nvGrpSpPr>
      <p:grpSpPr>
        <a:xfrm>
          <a:off x="0" y="0"/>
          <a:ext cx="0" cy="0"/>
          <a:chOff x="0" y="0"/>
          <a:chExt cx="0" cy="0"/>
        </a:xfrm>
      </p:grpSpPr>
      <p:sp>
        <p:nvSpPr>
          <p:cNvPr id="55" name="Google Shape;55;p11"/>
          <p:cNvSpPr txBox="1"/>
          <p:nvPr/>
        </p:nvSpPr>
        <p:spPr>
          <a:xfrm>
            <a:off x="725495" y="337427"/>
            <a:ext cx="7603800" cy="9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Outline</a:t>
            </a:r>
            <a:endParaRPr b="0" i="0" sz="4500" u="none" cap="none" strike="noStrike">
              <a:solidFill>
                <a:srgbClr val="FFFFFF"/>
              </a:solidFill>
              <a:latin typeface="Quicksand"/>
              <a:ea typeface="Quicksand"/>
              <a:cs typeface="Quicksand"/>
              <a:sym typeface="Quicksand"/>
            </a:endParaRPr>
          </a:p>
        </p:txBody>
      </p:sp>
      <p:sp>
        <p:nvSpPr>
          <p:cNvPr id="56" name="Google Shape;56;p11"/>
          <p:cNvSpPr txBox="1"/>
          <p:nvPr/>
        </p:nvSpPr>
        <p:spPr>
          <a:xfrm>
            <a:off x="565775" y="1011150"/>
            <a:ext cx="5173500" cy="34179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What is CAD useful for?</a:t>
            </a:r>
            <a:endParaRPr sz="2400">
              <a:solidFill>
                <a:srgbClr val="FFFFFF"/>
              </a:solidFill>
              <a:latin typeface="Quicksand"/>
              <a:ea typeface="Quicksand"/>
              <a:cs typeface="Quicksand"/>
              <a:sym typeface="Quicksand"/>
            </a:endParaRPr>
          </a:p>
          <a:p>
            <a:pPr indent="-381000" lvl="0" marL="4572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CAD Organization</a:t>
            </a:r>
            <a:endParaRPr sz="2400">
              <a:solidFill>
                <a:srgbClr val="FFFFFF"/>
              </a:solidFill>
              <a:latin typeface="Quicksand"/>
              <a:ea typeface="Quicksand"/>
              <a:cs typeface="Quicksand"/>
              <a:sym typeface="Quicksand"/>
            </a:endParaRPr>
          </a:p>
          <a:p>
            <a:pPr indent="-381000" lvl="1" marL="9144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(For Onshape)</a:t>
            </a:r>
            <a:endParaRPr sz="2400">
              <a:solidFill>
                <a:srgbClr val="FFFFFF"/>
              </a:solidFill>
              <a:latin typeface="Quicksand"/>
              <a:ea typeface="Quicksand"/>
              <a:cs typeface="Quicksand"/>
              <a:sym typeface="Quicksand"/>
            </a:endParaRPr>
          </a:p>
          <a:p>
            <a:pPr indent="-381000" lvl="0" marL="4572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The CAD Process </a:t>
            </a:r>
            <a:endParaRPr sz="2400">
              <a:solidFill>
                <a:srgbClr val="FFFFFF"/>
              </a:solidFill>
              <a:latin typeface="Quicksand"/>
              <a:ea typeface="Quicksand"/>
              <a:cs typeface="Quicksand"/>
              <a:sym typeface="Quicksand"/>
            </a:endParaRPr>
          </a:p>
          <a:p>
            <a:pPr indent="-381000" lvl="1" marL="9144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Mechanism Design</a:t>
            </a:r>
            <a:endParaRPr sz="2400">
              <a:solidFill>
                <a:srgbClr val="FFFFFF"/>
              </a:solidFill>
              <a:latin typeface="Quicksand"/>
              <a:ea typeface="Quicksand"/>
              <a:cs typeface="Quicksand"/>
              <a:sym typeface="Quicksand"/>
            </a:endParaRPr>
          </a:p>
          <a:p>
            <a:pPr indent="-381000" lvl="1" marL="9144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CAD Standards </a:t>
            </a:r>
            <a:endParaRPr sz="2400">
              <a:solidFill>
                <a:srgbClr val="FFFFFF"/>
              </a:solidFill>
              <a:latin typeface="Quicksand"/>
              <a:ea typeface="Quicksand"/>
              <a:cs typeface="Quicksand"/>
              <a:sym typeface="Quicksand"/>
            </a:endParaRPr>
          </a:p>
          <a:p>
            <a:pPr indent="-381000" lvl="1" marL="9144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 CAD &amp; Manufacturing </a:t>
            </a:r>
            <a:endParaRPr sz="2400">
              <a:solidFill>
                <a:srgbClr val="FFFFFF"/>
              </a:solidFill>
              <a:latin typeface="Quicksand"/>
              <a:ea typeface="Quicksand"/>
              <a:cs typeface="Quicksand"/>
              <a:sym typeface="Quicksand"/>
            </a:endParaRPr>
          </a:p>
        </p:txBody>
      </p:sp>
      <p:sp>
        <p:nvSpPr>
          <p:cNvPr id="57" name="Google Shape;57;p11"/>
          <p:cNvSpPr txBox="1"/>
          <p:nvPr>
            <p:ph type="title"/>
          </p:nvPr>
        </p:nvSpPr>
        <p:spPr>
          <a:xfrm>
            <a:off x="33050" y="16177"/>
            <a:ext cx="611700" cy="251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3600"/>
              <a:buNone/>
            </a:pPr>
            <a:r>
              <a:rPr b="0" lang="en" sz="600">
                <a:solidFill>
                  <a:srgbClr val="434343"/>
                </a:solidFill>
              </a:rPr>
              <a:t>Outline</a:t>
            </a:r>
            <a:endParaRPr b="0" sz="600">
              <a:solidFill>
                <a:srgbClr val="434343"/>
              </a:solidFill>
            </a:endParaRPr>
          </a:p>
        </p:txBody>
      </p:sp>
      <p:pic>
        <p:nvPicPr>
          <p:cNvPr id="58" name="Google Shape;58;p11"/>
          <p:cNvPicPr preferRelativeResize="0"/>
          <p:nvPr/>
        </p:nvPicPr>
        <p:blipFill>
          <a:blip r:embed="rId4">
            <a:alphaModFix/>
          </a:blip>
          <a:stretch>
            <a:fillRect/>
          </a:stretch>
        </p:blipFill>
        <p:spPr>
          <a:xfrm>
            <a:off x="5038225" y="1418677"/>
            <a:ext cx="3099924" cy="252879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2" name="Shape 62"/>
        <p:cNvGrpSpPr/>
        <p:nvPr/>
      </p:nvGrpSpPr>
      <p:grpSpPr>
        <a:xfrm>
          <a:off x="0" y="0"/>
          <a:ext cx="0" cy="0"/>
          <a:chOff x="0" y="0"/>
          <a:chExt cx="0" cy="0"/>
        </a:xfrm>
      </p:grpSpPr>
      <p:sp>
        <p:nvSpPr>
          <p:cNvPr id="63" name="Google Shape;63;p12"/>
          <p:cNvSpPr txBox="1"/>
          <p:nvPr/>
        </p:nvSpPr>
        <p:spPr>
          <a:xfrm>
            <a:off x="1500300" y="408950"/>
            <a:ext cx="58953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What is CAD</a:t>
            </a:r>
            <a:endParaRPr sz="3600">
              <a:solidFill>
                <a:srgbClr val="FFFFFF"/>
              </a:solidFill>
              <a:latin typeface="Quicksand"/>
              <a:ea typeface="Quicksand"/>
              <a:cs typeface="Quicksand"/>
              <a:sym typeface="Quicksand"/>
            </a:endParaRPr>
          </a:p>
        </p:txBody>
      </p:sp>
      <p:sp>
        <p:nvSpPr>
          <p:cNvPr id="64" name="Google Shape;64;p12"/>
          <p:cNvSpPr txBox="1"/>
          <p:nvPr/>
        </p:nvSpPr>
        <p:spPr>
          <a:xfrm>
            <a:off x="851300" y="1530450"/>
            <a:ext cx="4304100" cy="20826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Computer Aided Design</a:t>
            </a:r>
            <a:endParaRPr sz="2400">
              <a:solidFill>
                <a:srgbClr val="FFFFFF"/>
              </a:solidFill>
              <a:latin typeface="Quicksand"/>
              <a:ea typeface="Quicksand"/>
              <a:cs typeface="Quicksand"/>
              <a:sym typeface="Quicksand"/>
            </a:endParaRPr>
          </a:p>
          <a:p>
            <a:pPr indent="-381000" lvl="1" marL="914400" rtl="0" algn="l">
              <a:spcBef>
                <a:spcPts val="0"/>
              </a:spcBef>
              <a:spcAft>
                <a:spcPts val="0"/>
              </a:spcAft>
              <a:buClr>
                <a:srgbClr val="FFFFFF"/>
              </a:buClr>
              <a:buSzPts val="2400"/>
              <a:buFont typeface="Quicksand"/>
              <a:buChar char="○"/>
            </a:pPr>
            <a:r>
              <a:rPr b="1" lang="en" sz="2400">
                <a:solidFill>
                  <a:srgbClr val="FFFFFF"/>
                </a:solidFill>
                <a:latin typeface="Quicksand"/>
                <a:ea typeface="Quicksand"/>
                <a:cs typeface="Quicksand"/>
                <a:sym typeface="Quicksand"/>
              </a:rPr>
              <a:t>Onshape</a:t>
            </a:r>
            <a:r>
              <a:rPr lang="en" sz="2400">
                <a:solidFill>
                  <a:srgbClr val="FFFFFF"/>
                </a:solidFill>
                <a:latin typeface="Quicksand"/>
                <a:ea typeface="Quicksand"/>
                <a:cs typeface="Quicksand"/>
                <a:sym typeface="Quicksand"/>
              </a:rPr>
              <a:t>, Solidworks , Autodesk</a:t>
            </a:r>
            <a:endParaRPr sz="2400">
              <a:solidFill>
                <a:srgbClr val="FFFFFF"/>
              </a:solidFill>
              <a:latin typeface="Quicksand"/>
              <a:ea typeface="Quicksand"/>
              <a:cs typeface="Quicksand"/>
              <a:sym typeface="Quicksand"/>
            </a:endParaRPr>
          </a:p>
          <a:p>
            <a:pPr indent="-381000" lvl="0" marL="457200" rtl="0" algn="l">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Way to visualize your design before spending resources to manufacture and assemble it</a:t>
            </a:r>
            <a:endParaRPr sz="2400">
              <a:solidFill>
                <a:srgbClr val="FFFFFF"/>
              </a:solidFill>
              <a:latin typeface="Quicksand"/>
              <a:ea typeface="Quicksand"/>
              <a:cs typeface="Quicksand"/>
              <a:sym typeface="Quicksand"/>
            </a:endParaRPr>
          </a:p>
        </p:txBody>
      </p:sp>
      <p:pic>
        <p:nvPicPr>
          <p:cNvPr id="65" name="Google Shape;65;p12"/>
          <p:cNvPicPr preferRelativeResize="0"/>
          <p:nvPr/>
        </p:nvPicPr>
        <p:blipFill rotWithShape="1">
          <a:blip r:embed="rId4">
            <a:alphaModFix/>
          </a:blip>
          <a:srcRect b="0" l="37108" r="13975" t="11221"/>
          <a:stretch/>
        </p:blipFill>
        <p:spPr>
          <a:xfrm>
            <a:off x="5244375" y="1206775"/>
            <a:ext cx="3335011" cy="2729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 name="Shape 69"/>
        <p:cNvGrpSpPr/>
        <p:nvPr/>
      </p:nvGrpSpPr>
      <p:grpSpPr>
        <a:xfrm>
          <a:off x="0" y="0"/>
          <a:ext cx="0" cy="0"/>
          <a:chOff x="0" y="0"/>
          <a:chExt cx="0" cy="0"/>
        </a:xfrm>
      </p:grpSpPr>
      <p:sp>
        <p:nvSpPr>
          <p:cNvPr id="70" name="Google Shape;70;p13"/>
          <p:cNvSpPr txBox="1"/>
          <p:nvPr/>
        </p:nvSpPr>
        <p:spPr>
          <a:xfrm>
            <a:off x="1498800" y="431700"/>
            <a:ext cx="6146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Why does this matter?</a:t>
            </a:r>
            <a:endParaRPr sz="3600">
              <a:solidFill>
                <a:srgbClr val="FFFFFF"/>
              </a:solidFill>
              <a:latin typeface="Quicksand"/>
              <a:ea typeface="Quicksand"/>
              <a:cs typeface="Quicksand"/>
              <a:sym typeface="Quicksand"/>
            </a:endParaRPr>
          </a:p>
        </p:txBody>
      </p:sp>
      <p:sp>
        <p:nvSpPr>
          <p:cNvPr id="71" name="Google Shape;71;p13"/>
          <p:cNvSpPr txBox="1"/>
          <p:nvPr/>
        </p:nvSpPr>
        <p:spPr>
          <a:xfrm>
            <a:off x="925050" y="1242400"/>
            <a:ext cx="7304400" cy="3086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In order to develop advanced robots, using industrial machines, CAD is essential </a:t>
            </a:r>
            <a:endParaRPr sz="2400">
              <a:solidFill>
                <a:srgbClr val="FFFFFF"/>
              </a:solidFill>
              <a:latin typeface="Quicksand"/>
              <a:ea typeface="Quicksand"/>
              <a:cs typeface="Quicksand"/>
              <a:sym typeface="Quicksand"/>
            </a:endParaRPr>
          </a:p>
          <a:p>
            <a:pPr indent="-381000" lvl="1" marL="9144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Interference checks</a:t>
            </a:r>
            <a:endParaRPr sz="2400">
              <a:solidFill>
                <a:srgbClr val="FFFFFF"/>
              </a:solidFill>
              <a:latin typeface="Quicksand"/>
              <a:ea typeface="Quicksand"/>
              <a:cs typeface="Quicksand"/>
              <a:sym typeface="Quicksand"/>
            </a:endParaRPr>
          </a:p>
          <a:p>
            <a:pPr indent="-381000" lvl="1" marL="9144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Custom gearboxes </a:t>
            </a:r>
            <a:endParaRPr sz="2400">
              <a:solidFill>
                <a:srgbClr val="FFFFFF"/>
              </a:solidFill>
              <a:latin typeface="Quicksand"/>
              <a:ea typeface="Quicksand"/>
              <a:cs typeface="Quicksand"/>
              <a:sym typeface="Quicksand"/>
            </a:endParaRPr>
          </a:p>
          <a:p>
            <a:pPr indent="-381000" lvl="1" marL="9144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3D modeling </a:t>
            </a:r>
            <a:endParaRPr sz="2400">
              <a:solidFill>
                <a:srgbClr val="FFFFFF"/>
              </a:solidFill>
              <a:latin typeface="Quicksand"/>
              <a:ea typeface="Quicksand"/>
              <a:cs typeface="Quicksand"/>
              <a:sym typeface="Quicksand"/>
            </a:endParaRPr>
          </a:p>
          <a:p>
            <a:pPr indent="-381000" lvl="1" marL="9144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File generation </a:t>
            </a:r>
            <a:endParaRPr sz="2400">
              <a:solidFill>
                <a:srgbClr val="FFFFFF"/>
              </a:solidFill>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pic>
        <p:nvPicPr>
          <p:cNvPr id="76" name="Google Shape;76;p14"/>
          <p:cNvPicPr preferRelativeResize="0"/>
          <p:nvPr/>
        </p:nvPicPr>
        <p:blipFill rotWithShape="1">
          <a:blip r:embed="rId4">
            <a:alphaModFix/>
          </a:blip>
          <a:srcRect b="2070" l="2151" r="2218" t="2537"/>
          <a:stretch/>
        </p:blipFill>
        <p:spPr>
          <a:xfrm>
            <a:off x="1326025" y="672350"/>
            <a:ext cx="6443376" cy="37913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0" name="Shape 80"/>
        <p:cNvGrpSpPr/>
        <p:nvPr/>
      </p:nvGrpSpPr>
      <p:grpSpPr>
        <a:xfrm>
          <a:off x="0" y="0"/>
          <a:ext cx="0" cy="0"/>
          <a:chOff x="0" y="0"/>
          <a:chExt cx="0" cy="0"/>
        </a:xfrm>
      </p:grpSpPr>
      <p:sp>
        <p:nvSpPr>
          <p:cNvPr id="81" name="Google Shape;81;p15"/>
          <p:cNvSpPr txBox="1"/>
          <p:nvPr/>
        </p:nvSpPr>
        <p:spPr>
          <a:xfrm>
            <a:off x="1450350" y="2042550"/>
            <a:ext cx="6243300" cy="90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800">
                <a:solidFill>
                  <a:srgbClr val="FFFFFF"/>
                </a:solidFill>
                <a:latin typeface="Quicksand"/>
                <a:ea typeface="Quicksand"/>
                <a:cs typeface="Quicksand"/>
                <a:sym typeface="Quicksand"/>
              </a:rPr>
              <a:t>CAD Organization</a:t>
            </a:r>
            <a:endParaRPr sz="4800">
              <a:solidFill>
                <a:srgbClr val="FFFFFF"/>
              </a:solidFill>
              <a:latin typeface="Quicksand"/>
              <a:ea typeface="Quicksand"/>
              <a:cs typeface="Quicksand"/>
              <a:sym typeface="Quicksa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
        <p:nvSpPr>
          <p:cNvPr id="86" name="Google Shape;86;p16"/>
          <p:cNvSpPr txBox="1"/>
          <p:nvPr/>
        </p:nvSpPr>
        <p:spPr>
          <a:xfrm>
            <a:off x="1498800" y="431700"/>
            <a:ext cx="61464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FFFFFF"/>
                </a:solidFill>
                <a:latin typeface="Quicksand"/>
                <a:ea typeface="Quicksand"/>
                <a:cs typeface="Quicksand"/>
                <a:sym typeface="Quicksand"/>
              </a:rPr>
              <a:t>CAD Organization</a:t>
            </a:r>
            <a:endParaRPr sz="3600">
              <a:solidFill>
                <a:srgbClr val="FFFFFF"/>
              </a:solidFill>
              <a:latin typeface="Quicksand"/>
              <a:ea typeface="Quicksand"/>
              <a:cs typeface="Quicksand"/>
              <a:sym typeface="Quicksand"/>
            </a:endParaRPr>
          </a:p>
        </p:txBody>
      </p:sp>
      <p:sp>
        <p:nvSpPr>
          <p:cNvPr id="87" name="Google Shape;87;p16"/>
          <p:cNvSpPr txBox="1"/>
          <p:nvPr/>
        </p:nvSpPr>
        <p:spPr>
          <a:xfrm>
            <a:off x="925050" y="1242400"/>
            <a:ext cx="4574100" cy="3086400"/>
          </a:xfrm>
          <a:prstGeom prst="rect">
            <a:avLst/>
          </a:prstGeom>
          <a:noFill/>
          <a:ln>
            <a:noFill/>
          </a:ln>
        </p:spPr>
        <p:txBody>
          <a:bodyPr anchorCtr="0" anchor="t" bIns="91425" lIns="91425" spcFirstLastPara="1" rIns="91425" wrap="square" tIns="91425">
            <a:noAutofit/>
          </a:bodyPr>
          <a:lstStyle/>
          <a:p>
            <a:pPr indent="-381000" lvl="0" marL="4572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Have a top level assembly</a:t>
            </a:r>
            <a:endParaRPr sz="2400">
              <a:solidFill>
                <a:srgbClr val="FFFFFF"/>
              </a:solidFill>
              <a:latin typeface="Quicksand"/>
              <a:ea typeface="Quicksand"/>
              <a:cs typeface="Quicksand"/>
              <a:sym typeface="Quicksand"/>
            </a:endParaRPr>
          </a:p>
          <a:p>
            <a:pPr indent="-381000" lvl="1" marL="9144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Every single part inside </a:t>
            </a:r>
            <a:endParaRPr sz="2400">
              <a:solidFill>
                <a:srgbClr val="FFFFFF"/>
              </a:solidFill>
              <a:latin typeface="Quicksand"/>
              <a:ea typeface="Quicksand"/>
              <a:cs typeface="Quicksand"/>
              <a:sym typeface="Quicksand"/>
            </a:endParaRPr>
          </a:p>
          <a:p>
            <a:pPr indent="-381000" lvl="0" marL="4572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Separate subsystems </a:t>
            </a:r>
            <a:endParaRPr sz="2400">
              <a:solidFill>
                <a:srgbClr val="FFFFFF"/>
              </a:solidFill>
              <a:latin typeface="Quicksand"/>
              <a:ea typeface="Quicksand"/>
              <a:cs typeface="Quicksand"/>
              <a:sym typeface="Quicksand"/>
            </a:endParaRPr>
          </a:p>
          <a:p>
            <a:pPr indent="-381000" lvl="1" marL="9144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Completely Independent</a:t>
            </a:r>
            <a:endParaRPr sz="2400">
              <a:solidFill>
                <a:srgbClr val="FFFFFF"/>
              </a:solidFill>
              <a:latin typeface="Quicksand"/>
              <a:ea typeface="Quicksand"/>
              <a:cs typeface="Quicksand"/>
              <a:sym typeface="Quicksand"/>
            </a:endParaRPr>
          </a:p>
          <a:p>
            <a:pPr indent="-381000" lvl="0" marL="457200" marR="0" rtl="0" algn="l">
              <a:lnSpc>
                <a:spcPct val="115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Minor Part Studios </a:t>
            </a:r>
            <a:endParaRPr sz="2400">
              <a:solidFill>
                <a:srgbClr val="FFFFFF"/>
              </a:solidFill>
              <a:latin typeface="Quicksand"/>
              <a:ea typeface="Quicksand"/>
              <a:cs typeface="Quicksand"/>
              <a:sym typeface="Quicksand"/>
            </a:endParaRPr>
          </a:p>
          <a:p>
            <a:pPr indent="-381000" lvl="0" marL="457200" marR="0" rtl="0" algn="l">
              <a:lnSpc>
                <a:spcPct val="115000"/>
              </a:lnSpc>
              <a:spcBef>
                <a:spcPts val="0"/>
              </a:spcBef>
              <a:spcAft>
                <a:spcPts val="0"/>
              </a:spcAft>
              <a:buClr>
                <a:srgbClr val="FFFFFF"/>
              </a:buClr>
              <a:buSzPts val="2400"/>
              <a:buFont typeface="Quicksand"/>
              <a:buChar char="●"/>
            </a:pPr>
            <a:r>
              <a:rPr b="1" lang="en" sz="2400">
                <a:solidFill>
                  <a:srgbClr val="FFFFFF"/>
                </a:solidFill>
                <a:latin typeface="Quicksand"/>
                <a:ea typeface="Quicksand"/>
                <a:cs typeface="Quicksand"/>
                <a:sym typeface="Quicksand"/>
              </a:rPr>
              <a:t>MINIMIZE LOAD TIMES</a:t>
            </a:r>
            <a:endParaRPr b="1" sz="2400">
              <a:solidFill>
                <a:srgbClr val="FFFFFF"/>
              </a:solidFill>
              <a:latin typeface="Quicksand"/>
              <a:ea typeface="Quicksand"/>
              <a:cs typeface="Quicksand"/>
              <a:sym typeface="Quicksand"/>
            </a:endParaRPr>
          </a:p>
          <a:p>
            <a:pPr indent="0" lvl="0" marL="0" marR="0" rtl="0" algn="l">
              <a:lnSpc>
                <a:spcPct val="115000"/>
              </a:lnSpc>
              <a:spcBef>
                <a:spcPts val="0"/>
              </a:spcBef>
              <a:spcAft>
                <a:spcPts val="0"/>
              </a:spcAft>
              <a:buNone/>
            </a:pPr>
            <a:r>
              <a:t/>
            </a:r>
            <a:endParaRPr sz="2400">
              <a:solidFill>
                <a:srgbClr val="FFFFFF"/>
              </a:solidFill>
              <a:latin typeface="Quicksand"/>
              <a:ea typeface="Quicksand"/>
              <a:cs typeface="Quicksand"/>
              <a:sym typeface="Quicksand"/>
            </a:endParaRPr>
          </a:p>
          <a:p>
            <a:pPr indent="0" lvl="0" marL="0" marR="0" rtl="0" algn="l">
              <a:lnSpc>
                <a:spcPct val="115000"/>
              </a:lnSpc>
              <a:spcBef>
                <a:spcPts val="0"/>
              </a:spcBef>
              <a:spcAft>
                <a:spcPts val="0"/>
              </a:spcAft>
              <a:buNone/>
            </a:pPr>
            <a:r>
              <a:rPr lang="en" sz="2400">
                <a:solidFill>
                  <a:srgbClr val="FFFFFF"/>
                </a:solidFill>
                <a:latin typeface="Quicksand"/>
                <a:ea typeface="Quicksand"/>
                <a:cs typeface="Quicksand"/>
                <a:sym typeface="Quicksand"/>
              </a:rPr>
              <a:t> </a:t>
            </a:r>
            <a:endParaRPr sz="2400">
              <a:solidFill>
                <a:srgbClr val="FFFFFF"/>
              </a:solidFill>
              <a:latin typeface="Quicksand"/>
              <a:ea typeface="Quicksand"/>
              <a:cs typeface="Quicksand"/>
              <a:sym typeface="Quicksand"/>
            </a:endParaRPr>
          </a:p>
        </p:txBody>
      </p:sp>
      <p:pic>
        <p:nvPicPr>
          <p:cNvPr id="88" name="Google Shape;88;p16"/>
          <p:cNvPicPr preferRelativeResize="0"/>
          <p:nvPr/>
        </p:nvPicPr>
        <p:blipFill>
          <a:blip r:embed="rId4">
            <a:alphaModFix/>
          </a:blip>
          <a:stretch>
            <a:fillRect/>
          </a:stretch>
        </p:blipFill>
        <p:spPr>
          <a:xfrm>
            <a:off x="5818850" y="1242398"/>
            <a:ext cx="2722449" cy="30216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